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4" r:id="rId5"/>
    <p:sldId id="273" r:id="rId6"/>
    <p:sldId id="275" r:id="rId7"/>
    <p:sldId id="276" r:id="rId8"/>
    <p:sldId id="282" r:id="rId9"/>
    <p:sldId id="283" r:id="rId10"/>
    <p:sldId id="277" r:id="rId11"/>
    <p:sldId id="278" r:id="rId12"/>
    <p:sldId id="279" r:id="rId13"/>
    <p:sldId id="280"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3" d="100"/>
          <a:sy n="73" d="100"/>
        </p:scale>
        <p:origin x="-420"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1/29/2025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xmlns=""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mindtools.com/pages/article/mediation.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817" y="261257"/>
            <a:ext cx="11861074" cy="1463040"/>
          </a:xfrm>
        </p:spPr>
        <p:txBody>
          <a:bodyPr>
            <a:normAutofit fontScale="90000"/>
          </a:bodyPr>
          <a:lstStyle/>
          <a:p>
            <a:r>
              <a:rPr lang="en-US" b="1" dirty="0"/>
              <a:t>10861NAT Diploma of Aboriginal and Torres Strait Islander Legal Advocacy</a:t>
            </a:r>
            <a:endParaRPr lang="en-US" dirty="0">
              <a:cs typeface="Calibri Light"/>
            </a:endParaRPr>
          </a:p>
        </p:txBody>
      </p:sp>
      <p:sp>
        <p:nvSpPr>
          <p:cNvPr id="3" name="Subtitle 2"/>
          <p:cNvSpPr>
            <a:spLocks noGrp="1"/>
          </p:cNvSpPr>
          <p:nvPr>
            <p:ph type="subTitle" idx="1"/>
          </p:nvPr>
        </p:nvSpPr>
        <p:spPr>
          <a:xfrm>
            <a:off x="1524000" y="2416629"/>
            <a:ext cx="9144000" cy="2841171"/>
          </a:xfrm>
        </p:spPr>
        <p:txBody>
          <a:bodyPr>
            <a:normAutofit/>
          </a:bodyPr>
          <a:lstStyle/>
          <a:p>
            <a:r>
              <a:rPr lang="en-AU" b="1" dirty="0"/>
              <a:t>Block 5</a:t>
            </a:r>
            <a:endParaRPr lang="en-GB" dirty="0"/>
          </a:p>
          <a:p>
            <a:r>
              <a:rPr lang="en-AU" b="1" dirty="0"/>
              <a:t>Conflict &amp; Mediation</a:t>
            </a:r>
            <a:endParaRPr lang="en-GB" dirty="0"/>
          </a:p>
          <a:p>
            <a:r>
              <a:rPr lang="en-US" b="1" dirty="0"/>
              <a:t>NAT10861008 Provide mediation for clients needing legal assistance</a:t>
            </a:r>
          </a:p>
          <a:p>
            <a:endParaRPr lang="en-GB" dirty="0"/>
          </a:p>
          <a:p>
            <a:r>
              <a:rPr lang="en-US" dirty="0"/>
              <a:t>Part 2</a:t>
            </a:r>
          </a:p>
          <a:p>
            <a:r>
              <a:rPr lang="en-AU" b="1" dirty="0"/>
              <a:t>Conduct mediation interview</a:t>
            </a:r>
            <a:endParaRPr lang="en-GB" dirty="0"/>
          </a:p>
          <a:p>
            <a:endParaRPr lang="en-US"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r>
              <a:rPr lang="en-AU" dirty="0"/>
              <a:t>Once both sides have given their views, shift their attention from the past to the future.</a:t>
            </a:r>
            <a:endParaRPr lang="en-GB" dirty="0"/>
          </a:p>
          <a:p>
            <a:r>
              <a:rPr lang="en-AU" dirty="0"/>
              <a:t>Go over the points that were raised in your meetings and try to identify areas where they have at least some shared opinions. Resolve these issues first, as a “quick win” will help to build positive momentum, and bolster both sides' confidence that a workable solution can be found.</a:t>
            </a:r>
            <a:endParaRPr lang="en-GB" dirty="0"/>
          </a:p>
          <a:p>
            <a:r>
              <a:rPr lang="en-AU" dirty="0"/>
              <a:t>Ask participants to brainstorm solutions and encourage win-win negotiation to make sure that they reach a solution that they're happy with. If a suggestion is unreasonable, ask the initiator what he would consider to be reasonable, and whether he thinks that the other party would agree.</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735401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AU" b="1" dirty="0"/>
              <a:t>Document outcomes of mediation interview</a:t>
            </a:r>
            <a:endParaRPr lang="en-GB" dirty="0"/>
          </a:p>
          <a:p>
            <a:r>
              <a:rPr lang="en-AU" dirty="0"/>
              <a:t>If the parties reach a resolution, the mediator may confirm the agreement in writing and ask the parties to sign this agreement. </a:t>
            </a:r>
            <a:endParaRPr lang="en-GB" dirty="0"/>
          </a:p>
          <a:p>
            <a:r>
              <a:rPr lang="en-AU" dirty="0"/>
              <a:t>Take notes during all of the meetings that you mediate and, once the participants have reached a solution, write that up as a formal agreement. Make sure that the agreement is easy to understand and that actions are SMART (Specific, Measurable, Achievable, Relevant, and Time-bound).</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348603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AU" dirty="0"/>
              <a:t>Help to avoid any confusion or further disagreement by checking that your language is neutral, free from jargon, and clear for all. Read the agreement back to both parties to make sure that they fully understand what will be expected from them, and to clarify any points that they do not understand or that are too general or vague.</a:t>
            </a:r>
            <a:endParaRPr lang="en-GB" dirty="0"/>
          </a:p>
          <a:p>
            <a:r>
              <a:rPr lang="en-AU" dirty="0"/>
              <a:t>You might even consider getting each person to sign the agreement. This can add weight and finality to the outcome and help to increase their accountability. But mediation is designed to be a relatively informal process, and you could undermine this by pushing too hard.</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241970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r>
              <a:rPr lang="en-AU" dirty="0"/>
              <a:t>It's time to bring the mediation to a close. Give the participants copies of the agreed statement, and clearly explain what will be expected from them once they're back in the workplace.</a:t>
            </a:r>
            <a:endParaRPr lang="en-GB" dirty="0"/>
          </a:p>
          <a:p>
            <a:r>
              <a:rPr lang="en-AU" dirty="0"/>
              <a:t>Take some time to prepare, together, how to overcome obstacles to implementing the agreement, and to explore options for dealing with them. Summarize the next steps, offer your continued support as a mediator, and thank both parties for their help and cooperation.</a:t>
            </a:r>
          </a:p>
          <a:p>
            <a:r>
              <a:rPr lang="en-AU" dirty="0"/>
              <a:t>If you come to an agreement at mediation, if all parties agree, you can ask the court or tribunal to make 'consent orders' in the same terms as your agreement. If the court does this, it means the agreement can b​e enforced in the same way as other orders of the court. </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86332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Bibliography</a:t>
            </a:r>
          </a:p>
        </p:txBody>
      </p:sp>
      <p:sp>
        <p:nvSpPr>
          <p:cNvPr id="3" name="Subtitle 2"/>
          <p:cNvSpPr>
            <a:spLocks noGrp="1"/>
          </p:cNvSpPr>
          <p:nvPr>
            <p:ph idx="1"/>
          </p:nvPr>
        </p:nvSpPr>
        <p:spPr>
          <a:xfrm>
            <a:off x="799011" y="1881809"/>
            <a:ext cx="10515600" cy="4012125"/>
          </a:xfrm>
        </p:spPr>
        <p:txBody>
          <a:bodyPr vert="horz" lIns="91440" tIns="45720" rIns="91440" bIns="45720" rtlCol="0" anchor="t">
            <a:normAutofit/>
          </a:bodyPr>
          <a:lstStyle/>
          <a:p>
            <a:pPr marL="0" indent="0">
              <a:buNone/>
            </a:pPr>
            <a:r>
              <a:rPr lang="en-AU" u="sng" dirty="0">
                <a:hlinkClick r:id="rId2"/>
              </a:rPr>
              <a:t>https://www.mindtools.com/pages/article/mediation.htm</a:t>
            </a:r>
            <a:r>
              <a:rPr lang="en-AU" dirty="0"/>
              <a:t> </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4210861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
        <p:nvSpPr>
          <p:cNvPr id="5" name="Title 4">
            <a:extLst>
              <a:ext uri="{FF2B5EF4-FFF2-40B4-BE49-F238E27FC236}">
                <a16:creationId xmlns:a16="http://schemas.microsoft.com/office/drawing/2014/main" xmlns="" id="{E3B9D9C8-66C8-48F2-BA90-E026B15C7D1E}"/>
              </a:ext>
            </a:extLst>
          </p:cNvPr>
          <p:cNvSpPr>
            <a:spLocks noGrp="1"/>
          </p:cNvSpPr>
          <p:nvPr>
            <p:ph type="title"/>
          </p:nvPr>
        </p:nvSpPr>
        <p:spPr>
          <a:xfrm>
            <a:off x="838200" y="2268"/>
            <a:ext cx="10515600" cy="1325563"/>
          </a:xfrm>
        </p:spPr>
        <p:txBody>
          <a:bodyPr/>
          <a:lstStyle/>
          <a:p>
            <a:pPr algn="ctr"/>
            <a:r>
              <a:rPr lang="en-US" b="1" dirty="0">
                <a:latin typeface="Abadi Extra Light"/>
                <a:cs typeface="Calibri Light"/>
              </a:rPr>
              <a:t>Acknowledgement of Country</a:t>
            </a:r>
            <a:endParaRPr lang="en-US" b="1" dirty="0">
              <a:latin typeface="Abadi Extra Light"/>
              <a:cs typeface="Arial"/>
            </a:endParaRPr>
          </a:p>
        </p:txBody>
      </p:sp>
      <p:sp>
        <p:nvSpPr>
          <p:cNvPr id="6" name="Content Placeholder 5">
            <a:extLst>
              <a:ext uri="{FF2B5EF4-FFF2-40B4-BE49-F238E27FC236}">
                <a16:creationId xmlns:a16="http://schemas.microsoft.com/office/drawing/2014/main" xmlns="" id="{F31BB6F7-BDDC-4CF0-AAA6-561464125576}"/>
              </a:ext>
            </a:extLst>
          </p:cNvPr>
          <p:cNvSpPr>
            <a:spLocks noGrp="1"/>
          </p:cNvSpPr>
          <p:nvPr>
            <p:ph idx="1"/>
          </p:nvPr>
        </p:nvSpPr>
        <p:spPr>
          <a:xfrm>
            <a:off x="838200" y="1259567"/>
            <a:ext cx="10515600" cy="1172710"/>
          </a:xfrm>
        </p:spPr>
        <p:txBody>
          <a:bodyPr vert="horz" lIns="91440" tIns="45720" rIns="91440" bIns="45720" rtlCol="0" anchor="t">
            <a:normAutofit/>
          </a:bodyPr>
          <a:lstStyle/>
          <a:p>
            <a:pPr marL="0" indent="0" algn="ctr">
              <a:buNone/>
            </a:pPr>
            <a:r>
              <a:rPr lang="en-US" sz="2200" dirty="0">
                <a:latin typeface="Abadi Extra Light"/>
                <a:cs typeface="Calibri" panose="020F0502020204030204"/>
              </a:rPr>
              <a:t>We acknowledge the traditional owners of the land on which Tranby stands, the Gadigal people of the Eora nation. We pay our respects to their Elders both past and present, who remain the traditional knowledge holders of this land.</a:t>
            </a:r>
            <a:endParaRPr lang="en-US" sz="2200" dirty="0">
              <a:cs typeface="Calibri" panose="020F0502020204030204"/>
            </a:endParaRPr>
          </a:p>
        </p:txBody>
      </p:sp>
      <p:pic>
        <p:nvPicPr>
          <p:cNvPr id="7" name="Picture 7" descr="Logo&#10;&#10;Description automatically generated">
            <a:extLst>
              <a:ext uri="{FF2B5EF4-FFF2-40B4-BE49-F238E27FC236}">
                <a16:creationId xmlns:a16="http://schemas.microsoft.com/office/drawing/2014/main" xmlns="" id="{CA323A0C-30B3-4CE2-8AA1-654D1EDEDCDC}"/>
              </a:ext>
            </a:extLst>
          </p:cNvPr>
          <p:cNvPicPr>
            <a:picLocks noChangeAspect="1"/>
          </p:cNvPicPr>
          <p:nvPr/>
        </p:nvPicPr>
        <p:blipFill>
          <a:blip r:embed="rId3" cstate="print"/>
          <a:stretch>
            <a:fillRect/>
          </a:stretch>
        </p:blipFill>
        <p:spPr>
          <a:xfrm>
            <a:off x="834572" y="2599300"/>
            <a:ext cx="3018971" cy="1820091"/>
          </a:xfrm>
          <a:prstGeom prst="rect">
            <a:avLst/>
          </a:prstGeom>
        </p:spPr>
      </p:pic>
      <p:pic>
        <p:nvPicPr>
          <p:cNvPr id="8" name="Picture 8" descr="Logo&#10;&#10;Description automatically generated">
            <a:extLst>
              <a:ext uri="{FF2B5EF4-FFF2-40B4-BE49-F238E27FC236}">
                <a16:creationId xmlns:a16="http://schemas.microsoft.com/office/drawing/2014/main" xmlns="" id="{1BC332BB-68A7-4487-B2B2-BEF04DC9B491}"/>
              </a:ext>
            </a:extLst>
          </p:cNvPr>
          <p:cNvPicPr>
            <a:picLocks noChangeAspect="1"/>
          </p:cNvPicPr>
          <p:nvPr/>
        </p:nvPicPr>
        <p:blipFill>
          <a:blip r:embed="rId4" cstate="print"/>
          <a:stretch>
            <a:fillRect/>
          </a:stretch>
        </p:blipFill>
        <p:spPr>
          <a:xfrm>
            <a:off x="8345715" y="2594428"/>
            <a:ext cx="3004457" cy="1828800"/>
          </a:xfrm>
          <a:prstGeom prst="rect">
            <a:avLst/>
          </a:prstGeom>
        </p:spPr>
      </p:pic>
      <p:sp>
        <p:nvSpPr>
          <p:cNvPr id="12" name="Content Placeholder 5">
            <a:extLst>
              <a:ext uri="{FF2B5EF4-FFF2-40B4-BE49-F238E27FC236}">
                <a16:creationId xmlns:a16="http://schemas.microsoft.com/office/drawing/2014/main" xmlns="" id="{4C6880C8-25CD-440D-9138-6D05168946A0}"/>
              </a:ext>
            </a:extLst>
          </p:cNvPr>
          <p:cNvSpPr txBox="1">
            <a:spLocks/>
          </p:cNvSpPr>
          <p:nvPr/>
        </p:nvSpPr>
        <p:spPr>
          <a:xfrm>
            <a:off x="838200" y="4851853"/>
            <a:ext cx="10515600" cy="867910"/>
          </a:xfrm>
          <a:prstGeom prst="rect">
            <a:avLst/>
          </a:prstGeom>
        </p:spPr>
        <p:txBody>
          <a:bodyPr vert="horz" lIns="91440" tIns="45720" rIns="91440" bIns="45720" rtlCol="0" anchor="t">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a:latin typeface="Abadi Extra Light"/>
                <a:cs typeface="Calibri" panose="020F0502020204030204"/>
              </a:rPr>
              <a:t>We proudly extend this respect to all current and emerging leaders around Australia, for they hold the memories, the traditions, the culture and the future of their people.</a:t>
            </a:r>
            <a:endParaRPr lang="en-US" sz="2200" dirty="0"/>
          </a:p>
        </p:txBody>
      </p:sp>
      <p:pic>
        <p:nvPicPr>
          <p:cNvPr id="33" name="Picture 39">
            <a:extLst>
              <a:ext uri="{FF2B5EF4-FFF2-40B4-BE49-F238E27FC236}">
                <a16:creationId xmlns:a16="http://schemas.microsoft.com/office/drawing/2014/main" xmlns="" id="{E79F4BB7-B804-4135-9733-CFDC4B3DE377}"/>
              </a:ext>
            </a:extLst>
          </p:cNvPr>
          <p:cNvPicPr>
            <a:picLocks noChangeAspect="1"/>
          </p:cNvPicPr>
          <p:nvPr/>
        </p:nvPicPr>
        <p:blipFill>
          <a:blip r:embed="rId5" cstate="print"/>
          <a:stretch>
            <a:fillRect/>
          </a:stretch>
        </p:blipFill>
        <p:spPr>
          <a:xfrm>
            <a:off x="4724400" y="3078480"/>
            <a:ext cx="2743200" cy="1005840"/>
          </a:xfrm>
          <a:prstGeom prst="rect">
            <a:avLst/>
          </a:prstGeom>
        </p:spPr>
      </p:pic>
    </p:spTree>
    <p:extLst>
      <p:ext uri="{BB962C8B-B14F-4D97-AF65-F5344CB8AC3E}">
        <p14:creationId xmlns:p14="http://schemas.microsoft.com/office/powerpoint/2010/main" xmlns="" val="141556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pPr>
              <a:buFont typeface="Wingdings" panose="05000000000000000000" pitchFamily="2" charset="2"/>
              <a:buChar char="Ø"/>
            </a:pPr>
            <a:r>
              <a:rPr lang="en-AU" b="1" dirty="0"/>
              <a:t>Establish the Ground Rules</a:t>
            </a:r>
            <a:endParaRPr lang="en-GB" dirty="0"/>
          </a:p>
          <a:p>
            <a:r>
              <a:rPr lang="en-AU" dirty="0"/>
              <a:t>The mediator explains the rules and process involved in mediation.</a:t>
            </a:r>
            <a:endParaRPr lang="en-GB" dirty="0"/>
          </a:p>
          <a:p>
            <a:r>
              <a:rPr lang="en-AU" dirty="0"/>
              <a:t>First, meet with each participant separately, to outline what they can expect from you and from the process. Make sure that they are both willing to participate – mediation won't work if you try to impose it!</a:t>
            </a:r>
            <a:endParaRPr lang="en-GB" dirty="0"/>
          </a:p>
          <a:p>
            <a:r>
              <a:rPr lang="en-AU" dirty="0"/>
              <a:t>Agree on some ground rules for the next stage of the process. These might include asking each person to come prepared with some solutions or ideas, listening with an open mind, and avoiding interruptions. It's important that you build trust with both participants and make them feel safe enough to talk openly and truthfully with you and with one another.</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69159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lnSpcReduction="10000"/>
          </a:bodyPr>
          <a:lstStyle/>
          <a:p>
            <a:pPr>
              <a:buFont typeface="Wingdings" panose="05000000000000000000" pitchFamily="2" charset="2"/>
              <a:buChar char="Ø"/>
            </a:pPr>
            <a:r>
              <a:rPr lang="en-AU" b="1" dirty="0"/>
              <a:t>Private caucuses</a:t>
            </a:r>
            <a:endParaRPr lang="en-GB" dirty="0"/>
          </a:p>
          <a:p>
            <a:r>
              <a:rPr lang="en-AU" dirty="0"/>
              <a:t>The mediator will conduct private meetings with the parties to obtain a better understanding of each party's side and to assess possible solutions.</a:t>
            </a:r>
            <a:endParaRPr lang="en-GB" dirty="0"/>
          </a:p>
          <a:p>
            <a:r>
              <a:rPr lang="en-AU" dirty="0"/>
              <a:t>Find a quiet room in a neutral location where you won't be disturbed, away from the rest of the team.</a:t>
            </a:r>
          </a:p>
          <a:p>
            <a:r>
              <a:rPr lang="en-AU" dirty="0"/>
              <a:t>Meeting with the participants individually will allow them to share their side of the story with you openly and honestly. Use active listening skills and open questions to get to the root of the problem. Reflect upon and paraphrase what your team members tell you, to show that you understand their points of view.</a:t>
            </a:r>
            <a:endParaRPr lang="en-GB" dirty="0"/>
          </a:p>
          <a:p>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262479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anose="05000000000000000000" pitchFamily="2" charset="2"/>
              <a:buChar char="Ø"/>
            </a:pPr>
            <a:r>
              <a:rPr lang="en-AU" b="1" dirty="0"/>
              <a:t>Statements by the parties</a:t>
            </a:r>
            <a:endParaRPr lang="en-GB" dirty="0"/>
          </a:p>
          <a:p>
            <a:r>
              <a:rPr lang="en-AU" dirty="0"/>
              <a:t>Each party has the opportunity to describe the dispute.</a:t>
            </a:r>
            <a:endParaRPr lang="en-GB" dirty="0"/>
          </a:p>
          <a:p>
            <a:endParaRPr lang="en-GB" dirty="0"/>
          </a:p>
          <a:p>
            <a:pPr>
              <a:buFont typeface="Wingdings" panose="05000000000000000000" pitchFamily="2" charset="2"/>
              <a:buChar char="Ø"/>
            </a:pPr>
            <a:r>
              <a:rPr lang="en-AU" b="1" dirty="0"/>
              <a:t>Identification of the dispute</a:t>
            </a:r>
            <a:endParaRPr lang="en-GB" dirty="0"/>
          </a:p>
          <a:p>
            <a:r>
              <a:rPr lang="en-AU" dirty="0"/>
              <a:t>The mediator will ask the parties questions in order to gain a better understanding of the conflict.</a:t>
            </a:r>
            <a:endParaRPr lang="en-GB" dirty="0"/>
          </a:p>
          <a:p>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74745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a:bodyPr>
          <a:lstStyle/>
          <a:p>
            <a:r>
              <a:rPr lang="en-AU" dirty="0"/>
              <a:t>Use your emotional intelligence to identify the underlying cause of the conflict and pay attention to each participant's body language to help you to get a better sense of their state of mind.</a:t>
            </a:r>
            <a:endParaRPr lang="en-GB" dirty="0"/>
          </a:p>
          <a:p>
            <a:r>
              <a:rPr lang="en-AU" dirty="0"/>
              <a:t>Be prepared to encounter a range of strong feelings, from fear and distress to anger, and even a wish for revenge. But avoid shutting these feelings down – this might be the first time that </a:t>
            </a:r>
            <a:r>
              <a:rPr lang="en-AU" dirty="0" smtClean="0"/>
              <a:t>the parties </a:t>
            </a:r>
            <a:r>
              <a:rPr lang="en-AU" dirty="0"/>
              <a:t>have fully expressed the impact of the conflict, and it will likely give you valuable clues to its cause.</a:t>
            </a:r>
            <a:endParaRPr lang="en-GB" dirty="0"/>
          </a:p>
          <a:p>
            <a:r>
              <a:rPr lang="en-AU" dirty="0"/>
              <a:t>Then ask each person what they hope to gain from the mediation. Remind them that it's not about winning, but about finding a practical resolution that suits everyone who's involved.</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534136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fontScale="92500"/>
          </a:bodyPr>
          <a:lstStyle/>
          <a:p>
            <a:pPr>
              <a:buFont typeface="Wingdings" panose="05000000000000000000" pitchFamily="2" charset="2"/>
              <a:buChar char="Ø"/>
            </a:pPr>
            <a:r>
              <a:rPr lang="en-AU" b="1" dirty="0"/>
              <a:t>Joint Meeting</a:t>
            </a:r>
          </a:p>
          <a:p>
            <a:r>
              <a:rPr lang="en-AU" dirty="0"/>
              <a:t>Once both sides have had time to reflect, arrange a joint meeting. Open the session on a positive note, by thanking them for being open to resolving the conflict. Remind them of the ground rules, summarize the situation, and then set out the main areas of agreement and disagreement.</a:t>
            </a:r>
            <a:endParaRPr lang="en-GB" dirty="0"/>
          </a:p>
          <a:p>
            <a:r>
              <a:rPr lang="en-AU" dirty="0"/>
              <a:t>Explore every issue in turn and encourage the participants to express how they feel to one another. Make sure that they have equal time to talk, and that they can express themselves fully and without interruption. If they become defensive or aggressive, look for ways to bring the conversation back to the main problem at hand. Encourage them to empathize with one another, and to improve their understanding of one another's point of view by asking questions themselves.</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155037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861391"/>
            <a:ext cx="10515600" cy="5032543"/>
          </a:xfrm>
        </p:spPr>
        <p:txBody>
          <a:bodyPr vert="horz" lIns="91440" tIns="45720" rIns="91440" bIns="45720" rtlCol="0" anchor="t">
            <a:normAutofit fontScale="92500" lnSpcReduction="20000"/>
          </a:bodyPr>
          <a:lstStyle/>
          <a:p>
            <a:pPr>
              <a:buFont typeface="Wingdings" panose="05000000000000000000" pitchFamily="2" charset="2"/>
              <a:buChar char="Ø"/>
            </a:pPr>
            <a:r>
              <a:rPr lang="en-AU" dirty="0"/>
              <a:t>During the mediation the mediator </a:t>
            </a:r>
            <a:r>
              <a:rPr lang="en-AU" b="1" dirty="0"/>
              <a:t>should</a:t>
            </a:r>
            <a:r>
              <a:rPr lang="en-AU" dirty="0"/>
              <a:t>:</a:t>
            </a:r>
            <a:endParaRPr lang="en-GB" dirty="0"/>
          </a:p>
          <a:p>
            <a:pPr lvl="0"/>
            <a:r>
              <a:rPr lang="en-AU" dirty="0"/>
              <a:t>Explain the mediation process and set the guidelines for how it will work</a:t>
            </a:r>
            <a:endParaRPr lang="en-GB" dirty="0"/>
          </a:p>
          <a:p>
            <a:pPr lvl="0"/>
            <a:r>
              <a:rPr lang="en-AU" dirty="0"/>
              <a:t>Ensure each person has a chance to talk, be heard and respond to the issues</a:t>
            </a:r>
            <a:endParaRPr lang="en-GB" dirty="0"/>
          </a:p>
          <a:p>
            <a:pPr lvl="0"/>
            <a:r>
              <a:rPr lang="en-AU" dirty="0"/>
              <a:t>Keep everyone focused on communicating and resolving the dispute</a:t>
            </a:r>
            <a:endParaRPr lang="en-GB" dirty="0"/>
          </a:p>
          <a:p>
            <a:pPr lvl="0"/>
            <a:r>
              <a:rPr lang="en-AU" dirty="0"/>
              <a:t>Ask questions to help people identify and communicate about what their goals and desires are and why they feel that way</a:t>
            </a:r>
            <a:endParaRPr lang="en-GB" dirty="0"/>
          </a:p>
          <a:p>
            <a:pPr lvl="0"/>
            <a:r>
              <a:rPr lang="en-AU" dirty="0"/>
              <a:t>Help clarify the issues and suggest ways of discussing the dispute</a:t>
            </a:r>
            <a:endParaRPr lang="en-GB" dirty="0"/>
          </a:p>
          <a:p>
            <a:pPr lvl="0"/>
            <a:r>
              <a:rPr lang="en-AU" dirty="0"/>
              <a:t>Help the people in dispute develop options and consider whether possible solutions are realistic</a:t>
            </a:r>
            <a:endParaRPr lang="en-GB" dirty="0"/>
          </a:p>
          <a:p>
            <a:pPr lvl="0"/>
            <a:r>
              <a:rPr lang="en-AU" dirty="0"/>
              <a:t>Try to assist the parties reach an agreement where appropriate and make sure everyone understands any agreement reached, and</a:t>
            </a:r>
            <a:endParaRPr lang="en-GB" dirty="0"/>
          </a:p>
          <a:p>
            <a:pPr lvl="0"/>
            <a:r>
              <a:rPr lang="en-AU" dirty="0"/>
              <a:t>Refer you to other helpful services if required.</a:t>
            </a:r>
            <a:endParaRPr lang="en-GB" dirty="0"/>
          </a:p>
          <a:p>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3335169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Mediation</a:t>
            </a:r>
          </a:p>
        </p:txBody>
      </p:sp>
      <p:sp>
        <p:nvSpPr>
          <p:cNvPr id="3" name="Subtitle 2"/>
          <p:cNvSpPr>
            <a:spLocks noGrp="1"/>
          </p:cNvSpPr>
          <p:nvPr>
            <p:ph idx="1"/>
          </p:nvPr>
        </p:nvSpPr>
        <p:spPr>
          <a:xfrm>
            <a:off x="799011" y="1431235"/>
            <a:ext cx="10515600" cy="4462699"/>
          </a:xfrm>
        </p:spPr>
        <p:txBody>
          <a:bodyPr vert="horz" lIns="91440" tIns="45720" rIns="91440" bIns="45720" rtlCol="0" anchor="t">
            <a:normAutofit/>
          </a:bodyPr>
          <a:lstStyle/>
          <a:p>
            <a:pPr>
              <a:buFont typeface="Wingdings" panose="05000000000000000000" pitchFamily="2" charset="2"/>
              <a:buChar char="Ø"/>
            </a:pPr>
            <a:r>
              <a:rPr lang="en-AU" dirty="0"/>
              <a:t>The mediator </a:t>
            </a:r>
            <a:r>
              <a:rPr lang="en-AU" b="1" dirty="0"/>
              <a:t>must not</a:t>
            </a:r>
            <a:r>
              <a:rPr lang="en-AU" dirty="0"/>
              <a:t>:</a:t>
            </a:r>
            <a:endParaRPr lang="en-GB" dirty="0"/>
          </a:p>
          <a:p>
            <a:pPr lvl="0"/>
            <a:r>
              <a:rPr lang="en-AU" dirty="0"/>
              <a:t>Take sides, make decisions or suggest solutions</a:t>
            </a:r>
            <a:endParaRPr lang="en-GB" dirty="0"/>
          </a:p>
          <a:p>
            <a:pPr lvl="0"/>
            <a:r>
              <a:rPr lang="en-AU" dirty="0"/>
              <a:t>Tell parties what they should agree to do</a:t>
            </a:r>
            <a:endParaRPr lang="en-GB" dirty="0"/>
          </a:p>
          <a:p>
            <a:pPr lvl="0"/>
            <a:r>
              <a:rPr lang="en-AU" dirty="0"/>
              <a:t>Decide who is right or wrong - the focus is on finding a solution that everyone can live with, not making a judgment</a:t>
            </a:r>
            <a:endParaRPr lang="en-GB" dirty="0"/>
          </a:p>
          <a:p>
            <a:pPr lvl="0"/>
            <a:r>
              <a:rPr lang="en-AU" dirty="0"/>
              <a:t>Give legal, financial or other expert advice</a:t>
            </a:r>
            <a:endParaRPr lang="en-GB" dirty="0"/>
          </a:p>
          <a:p>
            <a:r>
              <a:rPr lang="en-AU" dirty="0"/>
              <a:t>Provide counselling</a:t>
            </a:r>
            <a:endParaRPr lang="en-US" dirty="0"/>
          </a:p>
        </p:txBody>
      </p:sp>
      <p:pic>
        <p:nvPicPr>
          <p:cNvPr id="4" name="Picture 4">
            <a:extLst>
              <a:ext uri="{FF2B5EF4-FFF2-40B4-BE49-F238E27FC236}">
                <a16:creationId xmlns:a16="http://schemas.microsoft.com/office/drawing/2014/main" xmlns=""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xmlns="" val="5887829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TotalTime>
  <Words>1110</Words>
  <Application>Microsoft Office PowerPoint</Application>
  <PresentationFormat>Custom</PresentationFormat>
  <Paragraphs>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10861NAT Diploma of Aboriginal and Torres Strait Islander Legal Advocacy</vt:lpstr>
      <vt:lpstr>Acknowledgement of Country</vt:lpstr>
      <vt:lpstr>Mediation</vt:lpstr>
      <vt:lpstr>Mediation</vt:lpstr>
      <vt:lpstr>Mediation</vt:lpstr>
      <vt:lpstr>Mediation</vt:lpstr>
      <vt:lpstr>Mediation</vt:lpstr>
      <vt:lpstr>Mediation</vt:lpstr>
      <vt:lpstr>Mediation</vt:lpstr>
      <vt:lpstr>Mediation</vt:lpstr>
      <vt:lpstr>Mediation</vt:lpstr>
      <vt:lpstr>Mediation</vt:lpstr>
      <vt:lpstr>Mediation</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Judy</cp:lastModifiedBy>
  <cp:revision>144</cp:revision>
  <dcterms:created xsi:type="dcterms:W3CDTF">2022-02-20T22:33:12Z</dcterms:created>
  <dcterms:modified xsi:type="dcterms:W3CDTF">2025-01-29T06:56:39Z</dcterms:modified>
</cp:coreProperties>
</file>