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9" r:id="rId5"/>
    <p:sldId id="273" r:id="rId6"/>
    <p:sldId id="274" r:id="rId7"/>
    <p:sldId id="275" r:id="rId8"/>
    <p:sldId id="276" r:id="rId9"/>
    <p:sldId id="279" r:id="rId10"/>
    <p:sldId id="280" r:id="rId11"/>
    <p:sldId id="281" r:id="rId12"/>
    <p:sldId id="282" r:id="rId13"/>
    <p:sldId id="283" r:id="rId14"/>
    <p:sldId id="284" r:id="rId15"/>
    <p:sldId id="285" r:id="rId16"/>
    <p:sldId id="286" r:id="rId17"/>
    <p:sldId id="287" r:id="rId18"/>
    <p:sldId id="288" r:id="rId19"/>
    <p:sldId id="289" r:id="rId20"/>
    <p:sldId id="29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72" d="100"/>
          <a:sy n="72" d="100"/>
        </p:scale>
        <p:origin x="45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9/7/2022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9/7/2022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9/7/2022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pPr/>
              <a:t>9/7/2022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balitngulu.org.au/assets/2015/06/Alternative-Dispute-Resoution-ADR.pdf" TargetMode="External"/><Relationship Id="rId2" Type="http://schemas.openxmlformats.org/officeDocument/2006/relationships/hyperlink" Target="https://docplayer.net/26214025-The-use-of-alternative-dispute-resolution-methods-within-aboriginal-and-torres-strait-islander-communities.html"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classic.austlii.edu.au/au/journals/PrecedentAULA/2017/43.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817" y="261257"/>
            <a:ext cx="11861074" cy="1463040"/>
          </a:xfrm>
        </p:spPr>
        <p:txBody>
          <a:bodyPr>
            <a:normAutofit fontScale="90000"/>
          </a:bodyPr>
          <a:lstStyle/>
          <a:p>
            <a:r>
              <a:rPr lang="en-US" b="1" dirty="0"/>
              <a:t>10861NAT Diploma of Aboriginal and Torres Strait Islander Legal Advocacy</a:t>
            </a:r>
            <a:endParaRPr lang="en-US" dirty="0">
              <a:cs typeface="Calibri Light"/>
            </a:endParaRPr>
          </a:p>
        </p:txBody>
      </p:sp>
      <p:sp>
        <p:nvSpPr>
          <p:cNvPr id="3" name="Subtitle 2"/>
          <p:cNvSpPr>
            <a:spLocks noGrp="1"/>
          </p:cNvSpPr>
          <p:nvPr>
            <p:ph type="subTitle" idx="1"/>
          </p:nvPr>
        </p:nvSpPr>
        <p:spPr>
          <a:xfrm>
            <a:off x="1524000" y="2416629"/>
            <a:ext cx="9144000" cy="2841171"/>
          </a:xfrm>
        </p:spPr>
        <p:txBody>
          <a:bodyPr>
            <a:normAutofit/>
          </a:bodyPr>
          <a:lstStyle/>
          <a:p>
            <a:r>
              <a:rPr lang="en-AU" b="1" dirty="0"/>
              <a:t>Block 5</a:t>
            </a:r>
            <a:endParaRPr lang="en-GB" dirty="0"/>
          </a:p>
          <a:p>
            <a:r>
              <a:rPr lang="en-AU" b="1" dirty="0"/>
              <a:t>Conflict &amp; Mediation</a:t>
            </a:r>
            <a:endParaRPr lang="en-GB" dirty="0"/>
          </a:p>
          <a:p>
            <a:r>
              <a:rPr lang="en-US" b="1" dirty="0"/>
              <a:t>NAT10861008 Provide mediation for clients needing legal assistance</a:t>
            </a:r>
          </a:p>
          <a:p>
            <a:endParaRPr lang="en-GB" dirty="0"/>
          </a:p>
          <a:p>
            <a:r>
              <a:rPr lang="en-US" dirty="0"/>
              <a:t>Part 1</a:t>
            </a:r>
          </a:p>
          <a:p>
            <a:r>
              <a:rPr lang="en-US" dirty="0"/>
              <a:t>Prepare for Mediation</a:t>
            </a:r>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fontScale="92500" lnSpcReduction="10000"/>
          </a:bodyPr>
          <a:lstStyle/>
          <a:p>
            <a:pPr>
              <a:buFont typeface="Wingdings" panose="05000000000000000000" pitchFamily="2" charset="2"/>
              <a:buChar char="Ø"/>
            </a:pPr>
            <a:r>
              <a:rPr lang="en-AU" dirty="0"/>
              <a:t>Mediation with Aboriginal and Torres Strait Islanders</a:t>
            </a:r>
          </a:p>
          <a:p>
            <a:pPr>
              <a:buFont typeface="Wingdings" panose="05000000000000000000" pitchFamily="2" charset="2"/>
              <a:buChar char="Ø"/>
            </a:pPr>
            <a:r>
              <a:rPr lang="en-AU" dirty="0"/>
              <a:t>Some Aboriginal and Torres Strait Islander people may be concerned about the prospect of mediation, considering it to be a European form of dispute resolution and thus culturally alienating and unhelpful. The reasons for this can be various e.g.:</a:t>
            </a:r>
            <a:endParaRPr lang="en-GB" dirty="0"/>
          </a:p>
          <a:p>
            <a:pPr lvl="0"/>
            <a:r>
              <a:rPr lang="en-AU" dirty="0"/>
              <a:t>The perceived ‘pseudo-</a:t>
            </a:r>
            <a:r>
              <a:rPr lang="en-AU" dirty="0" err="1"/>
              <a:t>judicialising</a:t>
            </a:r>
            <a:r>
              <a:rPr lang="en-AU" dirty="0"/>
              <a:t>’ of the mediation process</a:t>
            </a:r>
            <a:endParaRPr lang="en-GB" dirty="0"/>
          </a:p>
          <a:p>
            <a:pPr lvl="0"/>
            <a:r>
              <a:rPr lang="en-AU" dirty="0"/>
              <a:t>Language barriers</a:t>
            </a:r>
            <a:endParaRPr lang="en-GB" dirty="0"/>
          </a:p>
          <a:p>
            <a:pPr lvl="0"/>
            <a:r>
              <a:rPr lang="en-AU" dirty="0"/>
              <a:t>Communication barriers (e.g. challenges in accessing reliable and private telephone and internet services)</a:t>
            </a:r>
            <a:endParaRPr lang="en-GB" dirty="0"/>
          </a:p>
          <a:p>
            <a:pPr lvl="0"/>
            <a:r>
              <a:rPr lang="en-AU" dirty="0"/>
              <a:t>Financial challenges</a:t>
            </a:r>
            <a:endParaRPr lang="en-GB" dirty="0"/>
          </a:p>
          <a:p>
            <a:pPr lvl="0"/>
            <a:r>
              <a:rPr lang="en-AU" dirty="0"/>
              <a:t>Transport constraints etc.</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2147110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110342"/>
            <a:ext cx="10515600" cy="4783591"/>
          </a:xfrm>
        </p:spPr>
        <p:txBody>
          <a:bodyPr vert="horz" lIns="91440" tIns="45720" rIns="91440" bIns="45720" rtlCol="0" anchor="t">
            <a:normAutofit lnSpcReduction="10000"/>
          </a:bodyPr>
          <a:lstStyle/>
          <a:p>
            <a:pPr>
              <a:buFont typeface="Wingdings" panose="05000000000000000000" pitchFamily="2" charset="2"/>
              <a:buChar char="Ø"/>
            </a:pPr>
            <a:r>
              <a:rPr lang="en-AU" dirty="0"/>
              <a:t>The mediator of a dispute involving Aboriginal and Torres Strait Islander people needs to ensure that the parties are involved in the development of a suitable mediation model with which they are comfortable.</a:t>
            </a:r>
          </a:p>
          <a:p>
            <a:pPr>
              <a:buFont typeface="Wingdings" panose="05000000000000000000" pitchFamily="2" charset="2"/>
              <a:buChar char="Ø"/>
            </a:pPr>
            <a:r>
              <a:rPr lang="en-AU" dirty="0"/>
              <a:t>Therefore there are certain things to be aware of:</a:t>
            </a:r>
          </a:p>
          <a:p>
            <a:pPr>
              <a:buFont typeface="Wingdings" panose="05000000000000000000" pitchFamily="2" charset="2"/>
              <a:buChar char="Ø"/>
            </a:pPr>
            <a:r>
              <a:rPr lang="en-GB" b="1" dirty="0"/>
              <a:t>1. Culture</a:t>
            </a:r>
          </a:p>
          <a:p>
            <a:r>
              <a:rPr lang="en-AU" dirty="0"/>
              <a:t>It is important to properly prepare the parties so that culture can be incorporated effectively into the mediation experience.</a:t>
            </a:r>
          </a:p>
          <a:p>
            <a:r>
              <a:rPr lang="en-AU" dirty="0"/>
              <a:t>For example, it may be important for the mediator to ensure that, before commencing the mediation, there is an appropriate recognition of kinship and acknowledgement of traditional Indigenous ancestors</a:t>
            </a:r>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3580496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914400"/>
            <a:ext cx="10515600" cy="4979534"/>
          </a:xfrm>
        </p:spPr>
        <p:txBody>
          <a:bodyPr vert="horz" lIns="91440" tIns="45720" rIns="91440" bIns="45720" rtlCol="0" anchor="t">
            <a:normAutofit lnSpcReduction="10000"/>
          </a:bodyPr>
          <a:lstStyle/>
          <a:p>
            <a:pPr marL="0" indent="0">
              <a:buNone/>
            </a:pPr>
            <a:r>
              <a:rPr lang="en-AU" b="1" dirty="0"/>
              <a:t>2. Neutrality and impartiality</a:t>
            </a:r>
            <a:endParaRPr lang="en-GB" dirty="0"/>
          </a:p>
          <a:p>
            <a:r>
              <a:rPr lang="en-AU" dirty="0"/>
              <a:t>Given the detailed and complex structures of Aboriginal and Torres  Strait Islander family networks, kinship obligations, and far-reaching  community knowledge, it may be difficult to find an Aboriginal and Torres Strait Islander mediator who is completely neutral</a:t>
            </a:r>
          </a:p>
          <a:p>
            <a:r>
              <a:rPr lang="en-AU" dirty="0"/>
              <a:t>The issue should be decided on a case by case basis and flexibility is necessary in this regard</a:t>
            </a:r>
          </a:p>
          <a:p>
            <a:r>
              <a:rPr lang="en-AU" dirty="0"/>
              <a:t>Respected figures within Aboriginal and Torres Strait Islander communities are often valued for their ability to remain impartial.  Nevertheless, care needs to be taken to remind the participants that the mediator’s role is to ‘assist’ the parties and not to ‘solve’ their dispute</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2148422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lnSpcReduction="10000"/>
          </a:bodyPr>
          <a:lstStyle/>
          <a:p>
            <a:pPr marL="0" indent="0">
              <a:buNone/>
            </a:pPr>
            <a:r>
              <a:rPr lang="en-AU" b="1" dirty="0"/>
              <a:t>3. Confidentiality </a:t>
            </a:r>
            <a:endParaRPr lang="en-GB" dirty="0"/>
          </a:p>
          <a:p>
            <a:r>
              <a:rPr lang="en-AU" dirty="0"/>
              <a:t>The requirement of confidentiality is often central to a successful mediation process. </a:t>
            </a:r>
            <a:endParaRPr lang="en-GB" dirty="0"/>
          </a:p>
          <a:p>
            <a:r>
              <a:rPr lang="en-AU" dirty="0"/>
              <a:t>The reason for this is to encourage the parties to negotiate honestly, without the fear of having the dialogue used as evidence in subsequent court proceedings. </a:t>
            </a:r>
            <a:endParaRPr lang="en-GB" dirty="0"/>
          </a:p>
          <a:p>
            <a:r>
              <a:rPr lang="en-AU" dirty="0"/>
              <a:t>However, this can be a challenge in some Aboriginal and Torres Strait Islander disputes due to close kinship ties, living arrangements, and the multi-party nature of many such disputes. The Aboriginal and Torres Strait Islander community(</a:t>
            </a:r>
            <a:r>
              <a:rPr lang="en-AU" dirty="0" err="1"/>
              <a:t>ies</a:t>
            </a:r>
            <a:r>
              <a:rPr lang="en-AU" dirty="0"/>
              <a:t>) involved may be very aware of the dispute and its history</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3271164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AU" dirty="0"/>
              <a:t>4. </a:t>
            </a:r>
            <a:r>
              <a:rPr lang="en-AU" b="1" dirty="0"/>
              <a:t>‘Gratuitous concurrence’</a:t>
            </a:r>
          </a:p>
          <a:p>
            <a:r>
              <a:rPr lang="en-AU" dirty="0"/>
              <a:t>This refers to the situation where an Aboriginal and Torres Strait Islander participant may agree to a direct question that they have not understood.</a:t>
            </a:r>
          </a:p>
          <a:p>
            <a:r>
              <a:rPr lang="en-AU" dirty="0"/>
              <a:t>This can be addressed by the mediator making use of open-ended questions, thus allowing the participant to state their own point of view in a narrative form, rather than indicate agreement or disagreement to a statement made by another person.</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4104722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887896"/>
            <a:ext cx="10515600" cy="5006038"/>
          </a:xfrm>
        </p:spPr>
        <p:txBody>
          <a:bodyPr vert="horz" lIns="91440" tIns="45720" rIns="91440" bIns="45720" rtlCol="0" anchor="t">
            <a:normAutofit fontScale="92500" lnSpcReduction="10000"/>
          </a:bodyPr>
          <a:lstStyle/>
          <a:p>
            <a:pPr marL="0" indent="0">
              <a:buNone/>
            </a:pPr>
            <a:r>
              <a:rPr lang="en-AU" b="1" dirty="0"/>
              <a:t>5. Language</a:t>
            </a:r>
            <a:endParaRPr lang="en-GB" dirty="0"/>
          </a:p>
          <a:p>
            <a:r>
              <a:rPr lang="en-AU" dirty="0"/>
              <a:t>In a paper by the Family Law Council of Australia, the Northern Australian Aboriginal Justice Agency (NAAJA) submitted that </a:t>
            </a:r>
            <a:r>
              <a:rPr lang="en-AU" i="1" dirty="0"/>
              <a:t>‘complex language is often used in family dispute resolution proceedings. Many of our clients leave </a:t>
            </a:r>
            <a:r>
              <a:rPr lang="en-AU" dirty="0"/>
              <a:t>mediations</a:t>
            </a:r>
            <a:r>
              <a:rPr lang="en-AU" i="1" dirty="0"/>
              <a:t> with limited understanding of what transpired in the mediation’</a:t>
            </a:r>
          </a:p>
          <a:p>
            <a:r>
              <a:rPr lang="en-AU" dirty="0"/>
              <a:t>Since the 1960’s, educators have officially recognised a difference between Aboriginal English and Standard Australian English.  </a:t>
            </a:r>
            <a:endParaRPr lang="en-GB" dirty="0"/>
          </a:p>
          <a:p>
            <a:r>
              <a:rPr lang="en-AU" dirty="0"/>
              <a:t>Aboriginal English  can include differences in grammar, vocabulary, meaning, use and style depending on the location of the particular community.  </a:t>
            </a:r>
            <a:endParaRPr lang="en-GB" dirty="0"/>
          </a:p>
          <a:p>
            <a:r>
              <a:rPr lang="en-AU" dirty="0"/>
              <a:t>Again, this challenge can be overcome by employing open-ended questioning or even engaging an Aboriginal English interpreter if necessary</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999272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marL="0" indent="0">
              <a:buNone/>
            </a:pPr>
            <a:r>
              <a:rPr lang="en-AU" b="1" dirty="0"/>
              <a:t>6. Non-verbal communication barriers </a:t>
            </a:r>
            <a:endParaRPr lang="en-GB" dirty="0"/>
          </a:p>
          <a:p>
            <a:r>
              <a:rPr lang="en-AU" dirty="0"/>
              <a:t>Mainstream mediators may regard silence as a sign of evasiveness.  </a:t>
            </a:r>
            <a:endParaRPr lang="en-GB" dirty="0"/>
          </a:p>
          <a:p>
            <a:r>
              <a:rPr lang="en-AU" dirty="0"/>
              <a:t>With a mediation involving Aboriginal and Torres Strait Islander participants the mediators must remain sensitive to non-verbal  communication barriers.  This includes the need to wait until a participant volunteers certain information and to respect silence when it occurs.  </a:t>
            </a:r>
            <a:endParaRPr lang="en-GB" dirty="0"/>
          </a:p>
          <a:p>
            <a:r>
              <a:rPr lang="en-AU" dirty="0"/>
              <a:t>Silence should not be misinterpreted and used against the relevant party.</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3310662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marL="0" indent="0">
              <a:buNone/>
            </a:pPr>
            <a:r>
              <a:rPr lang="en-AU" b="1" dirty="0"/>
              <a:t>7. Strong language</a:t>
            </a:r>
            <a:endParaRPr lang="en-GB" dirty="0"/>
          </a:p>
          <a:p>
            <a:r>
              <a:rPr lang="en-AU" dirty="0"/>
              <a:t>Sensitivity to the potential use of strong language may be necessary.</a:t>
            </a:r>
            <a:endParaRPr lang="en-GB" dirty="0"/>
          </a:p>
          <a:p>
            <a:r>
              <a:rPr lang="en-AU" dirty="0"/>
              <a:t>Strong language may not be intended as an attack on the other party or upon the mediator themselves.  </a:t>
            </a:r>
            <a:endParaRPr lang="en-GB" dirty="0"/>
          </a:p>
          <a:p>
            <a:r>
              <a:rPr lang="en-AU" dirty="0"/>
              <a:t>Mediators may need to be open to the possibility that a participant may walk out of the room after a moment of ‘elevated emotion’</a:t>
            </a:r>
            <a:r>
              <a:rPr lang="en-GB" dirty="0"/>
              <a:t> </a:t>
            </a:r>
            <a:r>
              <a:rPr lang="en-AU" dirty="0"/>
              <a:t>	</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3563522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marL="0" indent="0">
              <a:buNone/>
            </a:pPr>
            <a:r>
              <a:rPr lang="en-AU" b="1" dirty="0"/>
              <a:t>8. Taboo topics  </a:t>
            </a:r>
          </a:p>
          <a:p>
            <a:pPr>
              <a:buFont typeface="Wingdings" panose="05000000000000000000" pitchFamily="2" charset="2"/>
              <a:buChar char="Ø"/>
            </a:pPr>
            <a:endParaRPr lang="en-GB" dirty="0"/>
          </a:p>
          <a:p>
            <a:r>
              <a:rPr lang="en-AU" dirty="0"/>
              <a:t>The mediator should aim to avoid reference to topics that are considered to be ‘taboo’ e.g. genitals, pregnancy and speaking the names of recently deceased. </a:t>
            </a:r>
            <a:endParaRPr lang="en-GB" dirty="0"/>
          </a:p>
          <a:p>
            <a:r>
              <a:rPr lang="en-AU" dirty="0"/>
              <a:t>The participants may also exhibit a reluctance to discuss ‘men’s business’ and ‘women’s business’ with each other. In this light, it may be important for such matters to be discussed with a same gender mediator</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345733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Bibliography</a:t>
            </a:r>
          </a:p>
        </p:txBody>
      </p:sp>
      <p:sp>
        <p:nvSpPr>
          <p:cNvPr id="3" name="Subtitle 2"/>
          <p:cNvSpPr>
            <a:spLocks noGrp="1"/>
          </p:cNvSpPr>
          <p:nvPr>
            <p:ph idx="1"/>
          </p:nvPr>
        </p:nvSpPr>
        <p:spPr>
          <a:xfrm>
            <a:off x="282176" y="1028254"/>
            <a:ext cx="10515600" cy="4939777"/>
          </a:xfrm>
        </p:spPr>
        <p:txBody>
          <a:bodyPr vert="horz" lIns="91440" tIns="45720" rIns="91440" bIns="45720" rtlCol="0" anchor="t">
            <a:normAutofit lnSpcReduction="10000"/>
          </a:bodyPr>
          <a:lstStyle/>
          <a:p>
            <a:pPr marL="0" indent="0">
              <a:buNone/>
            </a:pPr>
            <a:r>
              <a:rPr lang="en-AU" sz="2000" baseline="30000" dirty="0"/>
              <a:t>1. 	</a:t>
            </a:r>
            <a:r>
              <a:rPr lang="en-AU" sz="2400" baseline="30000" dirty="0"/>
              <a:t>Croft, H., </a:t>
            </a:r>
            <a:r>
              <a:rPr lang="en-AU" sz="2400" i="1" baseline="30000" dirty="0"/>
              <a:t>The  Use  of  Alternative Dispute Resolution Methods within Aboriginal and Torres Strait Islander  Communities</a:t>
            </a:r>
            <a:r>
              <a:rPr lang="en-AU" sz="2400" baseline="30000" dirty="0"/>
              <a:t> (2015) </a:t>
            </a:r>
            <a:r>
              <a:rPr lang="en-AU" sz="2400" u="sng" baseline="30000" dirty="0">
                <a:hlinkClick r:id="rId2"/>
              </a:rPr>
              <a:t>https://docplayer.net/26214025-The-use-of-alternative-dispute-resolution-methods-within-aboriginal-and-torres-strait-islander-communities.html</a:t>
            </a:r>
            <a:r>
              <a:rPr lang="en-AU" sz="2400" baseline="30000" dirty="0"/>
              <a:t>. </a:t>
            </a:r>
          </a:p>
          <a:p>
            <a:pPr marL="0" indent="0">
              <a:buNone/>
            </a:pPr>
            <a:r>
              <a:rPr lang="en-AU" sz="1400" dirty="0"/>
              <a:t>2. </a:t>
            </a:r>
            <a:r>
              <a:rPr lang="en-AU" sz="1600" dirty="0"/>
              <a:t>Bauman, T and Pope, J., </a:t>
            </a:r>
            <a:r>
              <a:rPr lang="en-AU" sz="1600" i="1" dirty="0"/>
              <a:t>Solid Work You Mob Are Doing – Case Studies in Indigenous Dispute Resolution and Conflict Management in Australia</a:t>
            </a:r>
            <a:r>
              <a:rPr lang="en-AU" sz="1600" dirty="0"/>
              <a:t> (Report to the National Alternative Dispute Resolution Advisory Council, FCA Indigenous Dispute Resolution &amp; Conflict Management Case Study Project, ACT, 2009) 115.</a:t>
            </a:r>
            <a:endParaRPr lang="en-GB" sz="1600" dirty="0"/>
          </a:p>
          <a:p>
            <a:pPr marL="0" indent="0">
              <a:buNone/>
            </a:pPr>
            <a:r>
              <a:rPr lang="en-AU" sz="1600" dirty="0"/>
              <a:t>3. The Victorian Aboriginal Legal Service Co-operative Ltd , “Exploring culturally appropriate dispute resolution  for Aboriginal and Torres Strait Islander peoples” </a:t>
            </a:r>
            <a:r>
              <a:rPr lang="en-AU" sz="1600" u="sng" dirty="0">
                <a:hlinkClick r:id="rId3"/>
              </a:rPr>
              <a:t>https://balitngulu.org.au/assets/2015/06/Alternative-Dispute-Resoution-ADR.pdf</a:t>
            </a:r>
            <a:r>
              <a:rPr lang="en-AU" sz="1600" dirty="0"/>
              <a:t>. </a:t>
            </a:r>
            <a:endParaRPr lang="en-GB" sz="1600" dirty="0"/>
          </a:p>
          <a:p>
            <a:pPr marL="0" indent="0">
              <a:buNone/>
            </a:pPr>
            <a:r>
              <a:rPr lang="en-AU" sz="1600" dirty="0"/>
              <a:t>4. Bishop, H,. Influences Impacting on Aboriginal ADR Processes in the Context of Social and Cultural Perspectives  (2000).</a:t>
            </a:r>
          </a:p>
          <a:p>
            <a:pPr marL="0" indent="0">
              <a:buNone/>
            </a:pPr>
            <a:r>
              <a:rPr lang="en-AU" sz="1600" dirty="0"/>
              <a:t>5. </a:t>
            </a:r>
            <a:r>
              <a:rPr lang="en-AU" sz="1600" dirty="0" err="1"/>
              <a:t>Cunneen</a:t>
            </a:r>
            <a:r>
              <a:rPr lang="en-AU" sz="1600" dirty="0"/>
              <a:t> C, Luff J, Menzies K, &amp; Ralph N (2005) ‘Indigenous Family Mediation: The New South Wales ATSIFAM Program’ Australian Indigenous Law Reporter 9(1).</a:t>
            </a:r>
            <a:endParaRPr lang="en-GB" sz="1600" dirty="0"/>
          </a:p>
          <a:p>
            <a:pPr marL="0" indent="0">
              <a:buNone/>
            </a:pPr>
            <a:r>
              <a:rPr lang="en-AU" sz="1600" dirty="0"/>
              <a:t>6. Kelly L  (2007) ‘Mediation  in  Aboriginal  Communities:  Familiar Dilemmas, Fresh Developments’ Indigenous Law Bulletin 28(6): 14.</a:t>
            </a:r>
            <a:endParaRPr lang="en-GB" sz="1600" dirty="0"/>
          </a:p>
          <a:p>
            <a:pPr marL="0" indent="0">
              <a:buNone/>
            </a:pPr>
            <a:r>
              <a:rPr lang="en-AU" sz="1600" dirty="0"/>
              <a:t>7. Noble K (1994) Alternative Dispute Resolution: Aboriginal and Torres Strait Islander Initiatives Paper  presented  at  the  Third  International   Conference   in   Australia   on   Alternative   Dispute Resolution, Surfers Paradise, 1-2 October.</a:t>
            </a:r>
            <a:endParaRPr lang="en-GB" sz="1600" dirty="0"/>
          </a:p>
          <a:p>
            <a:pPr marL="0" indent="0">
              <a:buNone/>
            </a:pPr>
            <a:r>
              <a:rPr lang="en-AU" sz="1600" dirty="0"/>
              <a:t>8. Roberts F (2008) Aboriginal English in the Courts Kit Fitzroy: Victorian Aboriginal Legal Service Co-operative Limited.</a:t>
            </a:r>
            <a:endParaRPr lang="en-GB" sz="1600" dirty="0"/>
          </a:p>
          <a:p>
            <a:pPr marL="0" indent="0">
              <a:buNone/>
            </a:pPr>
            <a:r>
              <a:rPr lang="en-AU" sz="1600" dirty="0"/>
              <a:t>9. Waterford, K., "Cross-cultural disputes: guidance for Australian mediators" [2017] AULA 43; (2017) 141 </a:t>
            </a:r>
            <a:r>
              <a:rPr lang="en-AU" sz="1600" u="sng" dirty="0">
                <a:hlinkClick r:id="rId4"/>
              </a:rPr>
              <a:t>http://classic.austlii.edu.au/au/journals/PrecedentAULA/2017/43.html</a:t>
            </a:r>
            <a:endParaRPr lang="en-GB" sz="1600"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5"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3252458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
        <p:nvSpPr>
          <p:cNvPr id="5" name="Title 4">
            <a:extLst>
              <a:ext uri="{FF2B5EF4-FFF2-40B4-BE49-F238E27FC236}">
                <a16:creationId xmlns:a16="http://schemas.microsoft.com/office/drawing/2014/main" id="{E3B9D9C8-66C8-48F2-BA90-E026B15C7D1E}"/>
              </a:ext>
            </a:extLst>
          </p:cNvPr>
          <p:cNvSpPr>
            <a:spLocks noGrp="1"/>
          </p:cNvSpPr>
          <p:nvPr>
            <p:ph type="title"/>
          </p:nvPr>
        </p:nvSpPr>
        <p:spPr>
          <a:xfrm>
            <a:off x="838200" y="2268"/>
            <a:ext cx="10515600" cy="1325563"/>
          </a:xfrm>
        </p:spPr>
        <p:txBody>
          <a:bodyPr/>
          <a:lstStyle/>
          <a:p>
            <a:pPr algn="ctr"/>
            <a:r>
              <a:rPr lang="en-US" b="1" dirty="0">
                <a:latin typeface="Abadi Extra Light"/>
                <a:cs typeface="Calibri Light"/>
              </a:rPr>
              <a:t>Acknowledgement of Country</a:t>
            </a:r>
            <a:endParaRPr lang="en-US" b="1" dirty="0">
              <a:latin typeface="Abadi Extra Light"/>
              <a:cs typeface="Arial"/>
            </a:endParaRPr>
          </a:p>
        </p:txBody>
      </p:sp>
      <p:sp>
        <p:nvSpPr>
          <p:cNvPr id="6" name="Content Placeholder 5">
            <a:extLst>
              <a:ext uri="{FF2B5EF4-FFF2-40B4-BE49-F238E27FC236}">
                <a16:creationId xmlns:a16="http://schemas.microsoft.com/office/drawing/2014/main" id="{F31BB6F7-BDDC-4CF0-AAA6-561464125576}"/>
              </a:ext>
            </a:extLst>
          </p:cNvPr>
          <p:cNvSpPr>
            <a:spLocks noGrp="1"/>
          </p:cNvSpPr>
          <p:nvPr>
            <p:ph idx="1"/>
          </p:nvPr>
        </p:nvSpPr>
        <p:spPr>
          <a:xfrm>
            <a:off x="838200" y="1259567"/>
            <a:ext cx="10515600" cy="1172710"/>
          </a:xfrm>
        </p:spPr>
        <p:txBody>
          <a:bodyPr vert="horz" lIns="91440" tIns="45720" rIns="91440" bIns="45720" rtlCol="0" anchor="t">
            <a:normAutofit/>
          </a:bodyPr>
          <a:lstStyle/>
          <a:p>
            <a:pPr marL="0" indent="0" algn="ctr">
              <a:buNone/>
            </a:pPr>
            <a:r>
              <a:rPr lang="en-US" sz="2200" dirty="0">
                <a:latin typeface="Abadi Extra Light"/>
                <a:cs typeface="Calibri" panose="020F0502020204030204"/>
              </a:rPr>
              <a:t>We acknowledge the traditional owners of the land on which Tranby stands, the Gadigal people of the Eora nation. We pay our respects to their Elders both past and present, who remain the traditional knowledge holders of this land.</a:t>
            </a:r>
            <a:endParaRPr lang="en-US" sz="2200" dirty="0">
              <a:cs typeface="Calibri" panose="020F0502020204030204"/>
            </a:endParaRPr>
          </a:p>
        </p:txBody>
      </p:sp>
      <p:pic>
        <p:nvPicPr>
          <p:cNvPr id="7" name="Picture 7" descr="Logo&#10;&#10;Description automatically generated">
            <a:extLst>
              <a:ext uri="{FF2B5EF4-FFF2-40B4-BE49-F238E27FC236}">
                <a16:creationId xmlns:a16="http://schemas.microsoft.com/office/drawing/2014/main" id="{CA323A0C-30B3-4CE2-8AA1-654D1EDEDCDC}"/>
              </a:ext>
            </a:extLst>
          </p:cNvPr>
          <p:cNvPicPr>
            <a:picLocks noChangeAspect="1"/>
          </p:cNvPicPr>
          <p:nvPr/>
        </p:nvPicPr>
        <p:blipFill>
          <a:blip r:embed="rId3" cstate="print"/>
          <a:stretch>
            <a:fillRect/>
          </a:stretch>
        </p:blipFill>
        <p:spPr>
          <a:xfrm>
            <a:off x="834572" y="2599300"/>
            <a:ext cx="3018971" cy="1820091"/>
          </a:xfrm>
          <a:prstGeom prst="rect">
            <a:avLst/>
          </a:prstGeom>
        </p:spPr>
      </p:pic>
      <p:pic>
        <p:nvPicPr>
          <p:cNvPr id="8" name="Picture 8" descr="Logo&#10;&#10;Description automatically generated">
            <a:extLst>
              <a:ext uri="{FF2B5EF4-FFF2-40B4-BE49-F238E27FC236}">
                <a16:creationId xmlns:a16="http://schemas.microsoft.com/office/drawing/2014/main" id="{1BC332BB-68A7-4487-B2B2-BEF04DC9B491}"/>
              </a:ext>
            </a:extLst>
          </p:cNvPr>
          <p:cNvPicPr>
            <a:picLocks noChangeAspect="1"/>
          </p:cNvPicPr>
          <p:nvPr/>
        </p:nvPicPr>
        <p:blipFill>
          <a:blip r:embed="rId4" cstate="print"/>
          <a:stretch>
            <a:fillRect/>
          </a:stretch>
        </p:blipFill>
        <p:spPr>
          <a:xfrm>
            <a:off x="8345715" y="2594428"/>
            <a:ext cx="3004457" cy="1828800"/>
          </a:xfrm>
          <a:prstGeom prst="rect">
            <a:avLst/>
          </a:prstGeom>
        </p:spPr>
      </p:pic>
      <p:sp>
        <p:nvSpPr>
          <p:cNvPr id="12" name="Content Placeholder 5">
            <a:extLst>
              <a:ext uri="{FF2B5EF4-FFF2-40B4-BE49-F238E27FC236}">
                <a16:creationId xmlns:a16="http://schemas.microsoft.com/office/drawing/2014/main" id="{4C6880C8-25CD-440D-9138-6D05168946A0}"/>
              </a:ext>
            </a:extLst>
          </p:cNvPr>
          <p:cNvSpPr txBox="1">
            <a:spLocks/>
          </p:cNvSpPr>
          <p:nvPr/>
        </p:nvSpPr>
        <p:spPr>
          <a:xfrm>
            <a:off x="838200" y="4851853"/>
            <a:ext cx="10515600" cy="86791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a:latin typeface="Abadi Extra Light"/>
                <a:cs typeface="Calibri" panose="020F0502020204030204"/>
              </a:rPr>
              <a:t>We proudly extend this respect to all current and emerging leaders around Australia, for they hold the memories, the traditions, the culture and the future of their people.</a:t>
            </a:r>
            <a:endParaRPr lang="en-US" sz="2200" dirty="0"/>
          </a:p>
        </p:txBody>
      </p:sp>
      <p:pic>
        <p:nvPicPr>
          <p:cNvPr id="33" name="Picture 39">
            <a:extLst>
              <a:ext uri="{FF2B5EF4-FFF2-40B4-BE49-F238E27FC236}">
                <a16:creationId xmlns:a16="http://schemas.microsoft.com/office/drawing/2014/main" id="{E79F4BB7-B804-4135-9733-CFDC4B3DE377}"/>
              </a:ext>
            </a:extLst>
          </p:cNvPr>
          <p:cNvPicPr>
            <a:picLocks noChangeAspect="1"/>
          </p:cNvPicPr>
          <p:nvPr/>
        </p:nvPicPr>
        <p:blipFill>
          <a:blip r:embed="rId5" cstate="print"/>
          <a:stretch>
            <a:fillRect/>
          </a:stretch>
        </p:blipFill>
        <p:spPr>
          <a:xfrm>
            <a:off x="4724400" y="3078480"/>
            <a:ext cx="2743200" cy="1005840"/>
          </a:xfrm>
          <a:prstGeom prst="rect">
            <a:avLst/>
          </a:prstGeom>
        </p:spPr>
      </p:pic>
    </p:spTree>
    <p:extLst>
      <p:ext uri="{BB962C8B-B14F-4D97-AF65-F5344CB8AC3E}">
        <p14:creationId xmlns:p14="http://schemas.microsoft.com/office/powerpoint/2010/main" val="141556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Bibliography</a:t>
            </a:r>
          </a:p>
        </p:txBody>
      </p:sp>
      <p:sp>
        <p:nvSpPr>
          <p:cNvPr id="3" name="Subtitle 2"/>
          <p:cNvSpPr>
            <a:spLocks noGrp="1"/>
          </p:cNvSpPr>
          <p:nvPr>
            <p:ph idx="1"/>
          </p:nvPr>
        </p:nvSpPr>
        <p:spPr>
          <a:xfrm>
            <a:off x="480959" y="1224406"/>
            <a:ext cx="10515600" cy="4547471"/>
          </a:xfrm>
        </p:spPr>
        <p:txBody>
          <a:bodyPr vert="horz" lIns="91440" tIns="45720" rIns="91440" bIns="45720" rtlCol="0" anchor="t">
            <a:normAutofit/>
          </a:bodyPr>
          <a:lstStyle/>
          <a:p>
            <a:pPr marL="0" indent="0">
              <a:buNone/>
            </a:pPr>
            <a:r>
              <a:rPr lang="en-AU" sz="2400" baseline="30000" dirty="0"/>
              <a:t>10. North Australian Aboriginal Justice Agency, Submission to NT Government, Aboriginal Clients in the Family Law System (2011) 5.</a:t>
            </a:r>
          </a:p>
          <a:p>
            <a:pPr marL="0" indent="0">
              <a:buNone/>
            </a:pPr>
            <a:r>
              <a:rPr lang="en-AU" sz="1600" dirty="0"/>
              <a:t>11. Roberts F (2008) Aboriginal  English  in  the  Courts  Kit Fitzroy:  Victorian  Aboriginal  Legal Service Co-operative Limited.</a:t>
            </a:r>
            <a:endParaRPr lang="en-GB" sz="1600" dirty="0"/>
          </a:p>
          <a:p>
            <a:pPr marL="0" indent="0">
              <a:buNone/>
            </a:pPr>
            <a:r>
              <a:rPr lang="en-AU" sz="1600" dirty="0"/>
              <a:t>12. Pringle K L (1996)  ‘Aboriginal  Mediation:  One  Step Towards  Re-Empowerment’ Australian Dispute Resolution Journal 7(4): 253</a:t>
            </a:r>
          </a:p>
          <a:p>
            <a:pPr marL="0" indent="0">
              <a:buNone/>
            </a:pPr>
            <a:r>
              <a:rPr lang="en-AU" sz="1600" dirty="0"/>
              <a:t>13. National Alternative Dispute Resolution Advisory Council (2006) Indigenous Dispute Resolution and Conflict Management Canberra: National Alternative Dispute Resolution Advisory Council .</a:t>
            </a:r>
          </a:p>
          <a:p>
            <a:pPr marL="0" indent="0">
              <a:buNone/>
            </a:pPr>
            <a:endParaRPr lang="en-GB" sz="1400"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271295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lnSpcReduction="10000"/>
          </a:bodyPr>
          <a:lstStyle/>
          <a:p>
            <a:pPr>
              <a:buFont typeface="Wingdings" panose="05000000000000000000" pitchFamily="2" charset="2"/>
              <a:buChar char="Ø"/>
            </a:pPr>
            <a:r>
              <a:rPr lang="en-AU" b="1" dirty="0"/>
              <a:t>What is Mediation?</a:t>
            </a:r>
            <a:endParaRPr lang="en-GB" dirty="0"/>
          </a:p>
          <a:p>
            <a:r>
              <a:rPr lang="en-AU" dirty="0"/>
              <a:t>Mediation is one form of </a:t>
            </a:r>
            <a:r>
              <a:rPr lang="en-AU" b="1" dirty="0"/>
              <a:t>alternative dispute resolution (ADR). </a:t>
            </a:r>
            <a:r>
              <a:rPr lang="en-AU" dirty="0"/>
              <a:t> </a:t>
            </a:r>
            <a:endParaRPr lang="en-GB" dirty="0"/>
          </a:p>
          <a:p>
            <a:r>
              <a:rPr lang="en-AU" dirty="0"/>
              <a:t>ADR refers to various dispute resolution processes and techniques to assist parties to a dispute to come to an agreement with the help of a third party thus avoiding the need to make a complaint to a court.</a:t>
            </a:r>
            <a:endParaRPr lang="en-GB" dirty="0"/>
          </a:p>
          <a:p>
            <a:r>
              <a:rPr lang="en-AU" dirty="0"/>
              <a:t>In more recent times, however, ADR has been adopted by courts as a tool to help settle disputes alongside the court system itself. ADR has been adopted as a useful tool by most Australian court systems.</a:t>
            </a:r>
            <a:endParaRPr lang="en-GB" dirty="0"/>
          </a:p>
          <a:p>
            <a:r>
              <a:rPr lang="en-AU" dirty="0"/>
              <a:t>Outside the court context, ADR has also become a familiar feature for dealing with disputes in business and community situations. </a:t>
            </a:r>
            <a:br>
              <a:rPr lang="en-AU" dirty="0"/>
            </a:b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a:bodyPr>
          <a:lstStyle/>
          <a:p>
            <a:pPr>
              <a:buFont typeface="Wingdings" panose="05000000000000000000" pitchFamily="2" charset="2"/>
              <a:buChar char="Ø"/>
            </a:pPr>
            <a:r>
              <a:rPr lang="en-AU" dirty="0"/>
              <a:t>Mediation is a process that promotes the self-determination of participants and in which participants, with the support of a mediator:</a:t>
            </a:r>
            <a:endParaRPr lang="en-GB" dirty="0"/>
          </a:p>
          <a:p>
            <a:r>
              <a:rPr lang="en-AU" dirty="0"/>
              <a:t>(a) communicate with each other, exchange information and seek understanding</a:t>
            </a:r>
            <a:endParaRPr lang="en-GB" dirty="0"/>
          </a:p>
          <a:p>
            <a:r>
              <a:rPr lang="en-AU" dirty="0"/>
              <a:t>(b) identify, clarify and explore interests, issues and underlying needs</a:t>
            </a:r>
            <a:endParaRPr lang="en-GB" dirty="0"/>
          </a:p>
          <a:p>
            <a:r>
              <a:rPr lang="en-AU" dirty="0"/>
              <a:t>(c) consider their alternatives</a:t>
            </a:r>
            <a:endParaRPr lang="en-GB" dirty="0"/>
          </a:p>
          <a:p>
            <a:r>
              <a:rPr lang="en-AU" dirty="0"/>
              <a:t>(d) generate and evaluate options</a:t>
            </a:r>
            <a:endParaRPr lang="en-GB" dirty="0"/>
          </a:p>
          <a:p>
            <a:r>
              <a:rPr lang="en-AU" dirty="0"/>
              <a:t>(e) negotiate with each other; and</a:t>
            </a:r>
            <a:endParaRPr lang="en-GB" dirty="0"/>
          </a:p>
          <a:p>
            <a:r>
              <a:rPr lang="en-AU" dirty="0"/>
              <a:t>(f) reach and make their own decisions.</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anose="05000000000000000000" pitchFamily="2" charset="2"/>
              <a:buChar char="Ø"/>
            </a:pPr>
            <a:r>
              <a:rPr lang="en-AU" b="1" dirty="0"/>
              <a:t>Role of the Mediator</a:t>
            </a:r>
            <a:endParaRPr lang="en-GB" dirty="0"/>
          </a:p>
          <a:p>
            <a:r>
              <a:rPr lang="en-AU" dirty="0"/>
              <a:t>The mediator facilitates a process. The mediator cannot make a decision about the outcome of the dispute, or who is right or wrong. </a:t>
            </a:r>
            <a:endParaRPr lang="en-GB" dirty="0"/>
          </a:p>
          <a:p>
            <a:pPr>
              <a:buFont typeface="Wingdings" panose="05000000000000000000" pitchFamily="2" charset="2"/>
              <a:buChar char="Ø"/>
            </a:pPr>
            <a:r>
              <a:rPr lang="en-AU" dirty="0"/>
              <a:t>A mediator can help people to:</a:t>
            </a:r>
            <a:endParaRPr lang="en-GB" dirty="0"/>
          </a:p>
          <a:p>
            <a:pPr lvl="0"/>
            <a:r>
              <a:rPr lang="en-AU" dirty="0"/>
              <a:t>Identify the issues in dispute</a:t>
            </a:r>
            <a:endParaRPr lang="en-GB" dirty="0"/>
          </a:p>
          <a:p>
            <a:pPr lvl="0"/>
            <a:r>
              <a:rPr lang="en-AU" dirty="0"/>
              <a:t>Consider options for dealing with the issues</a:t>
            </a:r>
            <a:endParaRPr lang="en-GB" dirty="0"/>
          </a:p>
          <a:p>
            <a:r>
              <a:rPr lang="en-AU" dirty="0"/>
              <a:t>Reach their own negotiated solution</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2604326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887896"/>
            <a:ext cx="10515600" cy="5006038"/>
          </a:xfrm>
        </p:spPr>
        <p:txBody>
          <a:bodyPr vert="horz" lIns="91440" tIns="45720" rIns="91440" bIns="45720" rtlCol="0" anchor="t">
            <a:normAutofit fontScale="92500" lnSpcReduction="20000"/>
          </a:bodyPr>
          <a:lstStyle/>
          <a:p>
            <a:pPr>
              <a:buFont typeface="Wingdings" panose="05000000000000000000" pitchFamily="2" charset="2"/>
              <a:buChar char="Ø"/>
            </a:pPr>
            <a:r>
              <a:rPr lang="en-AU" dirty="0"/>
              <a:t>A mediator </a:t>
            </a:r>
            <a:r>
              <a:rPr lang="en-AU" b="1" dirty="0"/>
              <a:t>should</a:t>
            </a:r>
            <a:r>
              <a:rPr lang="en-AU" dirty="0"/>
              <a:t>:</a:t>
            </a:r>
            <a:endParaRPr lang="en-GB" dirty="0"/>
          </a:p>
          <a:p>
            <a:pPr lvl="0"/>
            <a:r>
              <a:rPr lang="en-AU" dirty="0"/>
              <a:t>Guide participants through discussions about their concerns and issues to help them to explore whether there are solutions that may be acceptable to all involved</a:t>
            </a:r>
            <a:endParaRPr lang="en-GB" dirty="0"/>
          </a:p>
          <a:p>
            <a:pPr lvl="0"/>
            <a:r>
              <a:rPr lang="en-AU" dirty="0"/>
              <a:t>Be impartial and not take sides</a:t>
            </a:r>
            <a:endParaRPr lang="en-GB" dirty="0"/>
          </a:p>
          <a:p>
            <a:pPr lvl="0"/>
            <a:r>
              <a:rPr lang="en-AU" dirty="0"/>
              <a:t>Ensure that all relevant concerns and issues in dispute are addressed</a:t>
            </a:r>
            <a:endParaRPr lang="en-GB" dirty="0"/>
          </a:p>
          <a:p>
            <a:pPr lvl="0"/>
            <a:r>
              <a:rPr lang="en-AU" dirty="0"/>
              <a:t>Assist to break down the relevant concerns and issues in dispute into manageable parts</a:t>
            </a:r>
            <a:endParaRPr lang="en-GB" dirty="0"/>
          </a:p>
          <a:p>
            <a:pPr lvl="0"/>
            <a:r>
              <a:rPr lang="en-AU" dirty="0"/>
              <a:t>Create an environment where all participants have an equal opportunity to be heard</a:t>
            </a:r>
            <a:endParaRPr lang="en-GB" dirty="0"/>
          </a:p>
          <a:p>
            <a:pPr lvl="0"/>
            <a:r>
              <a:rPr lang="en-AU" dirty="0"/>
              <a:t>Ensure that discussions do not get out of control</a:t>
            </a:r>
          </a:p>
          <a:p>
            <a:pPr lvl="0"/>
            <a:r>
              <a:rPr lang="en-AU" dirty="0"/>
              <a:t>Assist participants to examine options for resolving the dispute</a:t>
            </a:r>
            <a:endParaRPr lang="en-GB" dirty="0"/>
          </a:p>
          <a:p>
            <a:pPr lvl="0"/>
            <a:r>
              <a:rPr lang="en-AU" dirty="0"/>
              <a:t>Assist participants to write down the details of any concluded negotiated agreement.</a:t>
            </a:r>
            <a:endParaRPr lang="en-GB" dirty="0"/>
          </a:p>
          <a:p>
            <a:pPr lvl="0"/>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3827207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anose="05000000000000000000" pitchFamily="2" charset="2"/>
              <a:buChar char="Ø"/>
            </a:pPr>
            <a:r>
              <a:rPr lang="en-AU" dirty="0"/>
              <a:t>A mediator </a:t>
            </a:r>
            <a:r>
              <a:rPr lang="en-AU" b="1" dirty="0"/>
              <a:t>should not</a:t>
            </a:r>
            <a:r>
              <a:rPr lang="en-AU" dirty="0"/>
              <a:t>: </a:t>
            </a:r>
            <a:endParaRPr lang="en-GB" dirty="0"/>
          </a:p>
          <a:p>
            <a:pPr lvl="0"/>
            <a:r>
              <a:rPr lang="en-AU" dirty="0"/>
              <a:t>Provide legal advice</a:t>
            </a:r>
            <a:endParaRPr lang="en-GB" dirty="0"/>
          </a:p>
          <a:p>
            <a:pPr lvl="0"/>
            <a:r>
              <a:rPr lang="en-AU" dirty="0"/>
              <a:t>Take sides</a:t>
            </a:r>
            <a:endParaRPr lang="en-GB" dirty="0"/>
          </a:p>
          <a:p>
            <a:pPr lvl="0"/>
            <a:r>
              <a:rPr lang="en-AU" dirty="0"/>
              <a:t>Decide who is right or wrong</a:t>
            </a:r>
            <a:endParaRPr lang="en-GB" dirty="0"/>
          </a:p>
          <a:p>
            <a:pPr lvl="0"/>
            <a:r>
              <a:rPr lang="en-AU" dirty="0"/>
              <a:t>Make a decision on behalf of participants</a:t>
            </a:r>
            <a:endParaRPr lang="en-GB" dirty="0"/>
          </a:p>
          <a:p>
            <a:pPr lvl="0"/>
            <a:r>
              <a:rPr lang="en-AU" dirty="0"/>
              <a:t>Make suggestions about what should happen after the conclusion of the mediation</a:t>
            </a:r>
            <a:endParaRPr lang="en-GB" dirty="0"/>
          </a:p>
          <a:p>
            <a:pPr lvl="0"/>
            <a:r>
              <a:rPr lang="en-AU" dirty="0"/>
              <a:t>Force participants to reach an agreement.</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3936205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lnSpcReduction="10000"/>
          </a:bodyPr>
          <a:lstStyle/>
          <a:p>
            <a:pPr>
              <a:buFont typeface="Wingdings" panose="05000000000000000000" pitchFamily="2" charset="2"/>
              <a:buChar char="Ø"/>
            </a:pPr>
            <a:r>
              <a:rPr lang="en-AU" dirty="0"/>
              <a:t>In some cases, mediation is not possible because, for example: </a:t>
            </a:r>
            <a:endParaRPr lang="en-GB" dirty="0"/>
          </a:p>
          <a:p>
            <a:pPr lvl="0"/>
            <a:r>
              <a:rPr lang="en-AU" dirty="0"/>
              <a:t>A mediation is a voluntary process (unless ordered by a court) and one or more potential participants to a dispute may not agree to participation </a:t>
            </a:r>
          </a:p>
          <a:p>
            <a:pPr lvl="0"/>
            <a:r>
              <a:rPr lang="en-AU" dirty="0"/>
              <a:t>There might be safety concerns or reason to fear violence</a:t>
            </a:r>
            <a:endParaRPr lang="en-GB" dirty="0"/>
          </a:p>
          <a:p>
            <a:pPr lvl="0"/>
            <a:r>
              <a:rPr lang="en-AU" dirty="0"/>
              <a:t>A person involved in the dispute is unable to speak up for themselves or negotiate on their own behalf and this makes mediation unsuitable</a:t>
            </a:r>
            <a:endParaRPr lang="en-GB" dirty="0"/>
          </a:p>
          <a:p>
            <a:pPr lvl="0"/>
            <a:r>
              <a:rPr lang="en-AU" dirty="0"/>
              <a:t>The issue affects the wider community, so that there might be a 'public interest' in having a court decide it, or </a:t>
            </a:r>
            <a:endParaRPr lang="en-GB" dirty="0"/>
          </a:p>
          <a:p>
            <a:pPr lvl="0"/>
            <a:r>
              <a:rPr lang="en-AU" dirty="0"/>
              <a:t>The issues in the dispute are very complex or otherwise not suitable for mediation. </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4019021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anose="05000000000000000000" pitchFamily="2" charset="2"/>
              <a:buChar char="Ø"/>
            </a:pPr>
            <a:r>
              <a:rPr lang="en-AU" dirty="0"/>
              <a:t>Mediation can help resolve disputes involving:</a:t>
            </a:r>
            <a:endParaRPr lang="en-GB" dirty="0"/>
          </a:p>
          <a:p>
            <a:pPr marL="0" indent="0">
              <a:buNone/>
            </a:pPr>
            <a:r>
              <a:rPr lang="en-AU" dirty="0"/>
              <a:t>•  neighbours</a:t>
            </a:r>
            <a:endParaRPr lang="en-GB" dirty="0"/>
          </a:p>
          <a:p>
            <a:pPr marL="0" indent="0">
              <a:buNone/>
            </a:pPr>
            <a:r>
              <a:rPr lang="en-AU" dirty="0"/>
              <a:t>•  communities or associations</a:t>
            </a:r>
            <a:endParaRPr lang="en-GB" dirty="0"/>
          </a:p>
          <a:p>
            <a:pPr marL="0" indent="0">
              <a:buNone/>
            </a:pPr>
            <a:r>
              <a:rPr lang="en-AU" dirty="0"/>
              <a:t>•  money matters</a:t>
            </a:r>
            <a:endParaRPr lang="en-GB" dirty="0"/>
          </a:p>
          <a:p>
            <a:pPr marL="0" indent="0">
              <a:buNone/>
            </a:pPr>
            <a:r>
              <a:rPr lang="en-AU" dirty="0"/>
              <a:t>•  families</a:t>
            </a:r>
            <a:endParaRPr lang="en-GB" dirty="0"/>
          </a:p>
          <a:p>
            <a:pPr marL="0" indent="0">
              <a:buNone/>
            </a:pPr>
            <a:r>
              <a:rPr lang="en-AU" dirty="0"/>
              <a:t>•  schools</a:t>
            </a:r>
            <a:endParaRPr lang="en-GB" dirty="0"/>
          </a:p>
          <a:p>
            <a:pPr marL="0" indent="0">
              <a:buNone/>
            </a:pPr>
            <a:r>
              <a:rPr lang="en-AU" dirty="0"/>
              <a:t>•  workplaces, and</a:t>
            </a:r>
            <a:endParaRPr lang="en-GB" dirty="0"/>
          </a:p>
          <a:p>
            <a:pPr marL="0" indent="0">
              <a:buNone/>
            </a:pPr>
            <a:r>
              <a:rPr lang="en-AU" dirty="0"/>
              <a:t>•  businesses.</a:t>
            </a: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36016604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724</TotalTime>
  <Words>1867</Words>
  <Application>Microsoft Office PowerPoint</Application>
  <PresentationFormat>Widescreen</PresentationFormat>
  <Paragraphs>129</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Abadi Extra Light</vt:lpstr>
      <vt:lpstr>Arial</vt:lpstr>
      <vt:lpstr>Calibri</vt:lpstr>
      <vt:lpstr>Calibri Light</vt:lpstr>
      <vt:lpstr>Wingdings</vt:lpstr>
      <vt:lpstr>office theme</vt:lpstr>
      <vt:lpstr>10861NAT Diploma of Aboriginal and Torres Strait Islander Legal Advocacy</vt:lpstr>
      <vt:lpstr>Acknowledgement of Country</vt:lpstr>
      <vt:lpstr>Mediation</vt:lpstr>
      <vt:lpstr>Mediation</vt:lpstr>
      <vt:lpstr>Mediation</vt:lpstr>
      <vt:lpstr>Mediation</vt:lpstr>
      <vt:lpstr>Mediation</vt:lpstr>
      <vt:lpstr>Mediation</vt:lpstr>
      <vt:lpstr>Mediation</vt:lpstr>
      <vt:lpstr>Mediation</vt:lpstr>
      <vt:lpstr>Mediation</vt:lpstr>
      <vt:lpstr>Mediation</vt:lpstr>
      <vt:lpstr>Mediation</vt:lpstr>
      <vt:lpstr>Mediation</vt:lpstr>
      <vt:lpstr>Mediation</vt:lpstr>
      <vt:lpstr>Mediation</vt:lpstr>
      <vt:lpstr>Mediation</vt:lpstr>
      <vt:lpstr>Mediation</vt:lpstr>
      <vt:lpstr>Bibliography</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Judy</dc:creator>
  <cp:lastModifiedBy>Judy</cp:lastModifiedBy>
  <cp:revision>149</cp:revision>
  <dcterms:created xsi:type="dcterms:W3CDTF">2022-02-20T22:33:12Z</dcterms:created>
  <dcterms:modified xsi:type="dcterms:W3CDTF">2022-09-07T11:27:40Z</dcterms:modified>
</cp:coreProperties>
</file>