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74" r:id="rId6"/>
    <p:sldId id="275" r:id="rId7"/>
    <p:sldId id="276" r:id="rId8"/>
    <p:sldId id="277" r:id="rId9"/>
    <p:sldId id="293" r:id="rId10"/>
    <p:sldId id="291" r:id="rId11"/>
    <p:sldId id="278" r:id="rId12"/>
    <p:sldId id="279" r:id="rId13"/>
    <p:sldId id="280" r:id="rId14"/>
    <p:sldId id="281" r:id="rId15"/>
    <p:sldId id="289" r:id="rId16"/>
    <p:sldId id="282" r:id="rId17"/>
    <p:sldId id="283" r:id="rId18"/>
    <p:sldId id="284" r:id="rId19"/>
    <p:sldId id="286" r:id="rId20"/>
    <p:sldId id="287" r:id="rId21"/>
    <p:sldId id="292"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3" d="100"/>
          <a:sy n="73" d="100"/>
        </p:scale>
        <p:origin x="-42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8/15/2024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ustlii.edu.a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egislation.gov.au/"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hyperlink" Target="https://legislation.nt.gov.au/" TargetMode="External"/><Relationship Id="rId3" Type="http://schemas.openxmlformats.org/officeDocument/2006/relationships/hyperlink" Target="https://www.legislation.vic.gov.au/" TargetMode="External"/><Relationship Id="rId7" Type="http://schemas.openxmlformats.org/officeDocument/2006/relationships/hyperlink" Target="https://www.legislation.qld.gov.au/" TargetMode="External"/><Relationship Id="rId2" Type="http://schemas.openxmlformats.org/officeDocument/2006/relationships/hyperlink" Target="https://legislation.nsw.gov.au/" TargetMode="External"/><Relationship Id="rId1" Type="http://schemas.openxmlformats.org/officeDocument/2006/relationships/slideLayout" Target="../slideLayouts/slideLayout2.xml"/><Relationship Id="rId6" Type="http://schemas.openxmlformats.org/officeDocument/2006/relationships/hyperlink" Target="https://www.legislation.wa.gov.au/" TargetMode="External"/><Relationship Id="rId5" Type="http://schemas.openxmlformats.org/officeDocument/2006/relationships/hyperlink" Target="https://www.legislation.sa.gov.au/legislation" TargetMode="External"/><Relationship Id="rId10" Type="http://schemas.openxmlformats.org/officeDocument/2006/relationships/image" Target="../media/image1.png"/><Relationship Id="rId4" Type="http://schemas.openxmlformats.org/officeDocument/2006/relationships/hyperlink" Target="https://www.legislation.tas.gov.au/" TargetMode="External"/><Relationship Id="rId9" Type="http://schemas.openxmlformats.org/officeDocument/2006/relationships/hyperlink" Target="https://www.legislation.act.gov.a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ustlii.edu.au/"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ustlii.edu.a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jade.io/t/hom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jade.io/t/home"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aw.unimelb.edu.au/__data/assets/pdf_file/0005/3181325/AGLC4-with-Bookmarks-1.pdf#page=7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Nmoy2PQo0z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aw.unimelb.edu.au/mulr/aglc/abou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ndigenousjustice.gov.au/" TargetMode="External"/><Relationship Id="rId2" Type="http://schemas.openxmlformats.org/officeDocument/2006/relationships/hyperlink" Target="http://www.austlii.edu.au/au/other/IndigLRe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lrc.gov.au/publication/recognition-of-aboriginal-customary-laws-alrc-report-31/" TargetMode="External"/><Relationship Id="rId2" Type="http://schemas.openxmlformats.org/officeDocument/2006/relationships/hyperlink" Target="https://www.alrc.gov.au/publication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www.oxfordreference.com/display/10.1093/acref/9780190304737.001.0001/acref-9780190304737?btog=chap&amp;hide=true&amp;page=82&amp;pageSize=20&amp;skipEditions=true&amp;sort=titlesort&amp;source=%2F10.1093%2Facref%2F9780190304737.001.0001%2Facref-9780190304737" TargetMode="External"/><Relationship Id="rId2" Type="http://schemas.openxmlformats.org/officeDocument/2006/relationships/hyperlink" Target="https://thelawdictionary.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817" y="261257"/>
            <a:ext cx="11861074" cy="1463040"/>
          </a:xfrm>
        </p:spPr>
        <p:txBody>
          <a:bodyPr>
            <a:normAutofit fontScale="90000"/>
          </a:bodyPr>
          <a:lstStyle/>
          <a:p>
            <a:r>
              <a:rPr lang="en-US" b="1" dirty="0"/>
              <a:t>10861NAT Diploma of Aboriginal and Torres Strait Islander Legal Advocacy</a:t>
            </a:r>
            <a:endParaRPr lang="en-US" dirty="0">
              <a:cs typeface="Calibri Light"/>
            </a:endParaRPr>
          </a:p>
        </p:txBody>
      </p:sp>
      <p:sp>
        <p:nvSpPr>
          <p:cNvPr id="3" name="Subtitle 2"/>
          <p:cNvSpPr>
            <a:spLocks noGrp="1"/>
          </p:cNvSpPr>
          <p:nvPr>
            <p:ph type="subTitle" idx="1"/>
          </p:nvPr>
        </p:nvSpPr>
        <p:spPr>
          <a:xfrm>
            <a:off x="1524000" y="2416629"/>
            <a:ext cx="9144000" cy="2841171"/>
          </a:xfrm>
        </p:spPr>
        <p:txBody>
          <a:bodyPr>
            <a:normAutofit/>
          </a:bodyPr>
          <a:lstStyle/>
          <a:p>
            <a:endParaRPr lang="en-US" sz="4400" dirty="0"/>
          </a:p>
          <a:p>
            <a:r>
              <a:rPr lang="en-US" sz="4400" b="1" dirty="0"/>
              <a:t>LEGAL RESEARCH</a:t>
            </a:r>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None/>
            </a:pPr>
            <a:r>
              <a:rPr lang="en-US" b="1" dirty="0" smtClean="0"/>
              <a:t>Open Resources/General Legal Information</a:t>
            </a:r>
            <a:endParaRPr lang="en-US" b="1" dirty="0"/>
          </a:p>
          <a:p>
            <a:pPr>
              <a:buFont typeface="Wingdings" panose="05000000000000000000" pitchFamily="2" charset="2"/>
              <a:buChar char="Ø"/>
            </a:pPr>
            <a:r>
              <a:rPr lang="en-US" dirty="0">
                <a:hlinkClick r:id="rId2"/>
              </a:rPr>
              <a:t>http://www.austlii.edu.au/</a:t>
            </a:r>
            <a:endParaRPr lang="en-US" dirty="0"/>
          </a:p>
          <a:p>
            <a:pPr>
              <a:buFont typeface="Wingdings" panose="05000000000000000000" pitchFamily="2" charset="2"/>
              <a:buChar char="Ø"/>
            </a:pPr>
            <a:endParaRPr lang="en-US" dirty="0"/>
          </a:p>
          <a:p>
            <a:pPr>
              <a:buFont typeface="Wingdings" panose="05000000000000000000" pitchFamily="2" charset="2"/>
              <a:buChar char="Ø"/>
            </a:pPr>
            <a:r>
              <a:rPr lang="en-US" dirty="0" err="1"/>
              <a:t>AustLII</a:t>
            </a:r>
            <a:r>
              <a:rPr lang="en-US" dirty="0"/>
              <a:t> publishes public legal information -- that is, primary legal materials (legislation, treaties and decisions of courts and tribunals); and secondary legal materials created by public bodies for purposes of public access (law reform and royal commission reports for example) and a substantial collection of law journals</a:t>
            </a:r>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2944392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972059"/>
            <a:ext cx="10515600" cy="4921875"/>
          </a:xfrm>
        </p:spPr>
        <p:txBody>
          <a:bodyPr vert="horz" lIns="91440" tIns="45720" rIns="91440" bIns="45720" rtlCol="0" anchor="t">
            <a:normAutofit/>
          </a:bodyPr>
          <a:lstStyle/>
          <a:p>
            <a:pPr>
              <a:buNone/>
            </a:pPr>
            <a:r>
              <a:rPr lang="en-US" b="1" dirty="0" smtClean="0"/>
              <a:t>Open Resources/Federal </a:t>
            </a:r>
            <a:r>
              <a:rPr lang="en-US" b="1" dirty="0"/>
              <a:t>Legislation</a:t>
            </a:r>
            <a:endParaRPr lang="en-GB" b="1" dirty="0"/>
          </a:p>
          <a:p>
            <a:pPr>
              <a:buFont typeface="Wingdings" panose="05000000000000000000" pitchFamily="2" charset="2"/>
              <a:buChar char="Ø"/>
            </a:pPr>
            <a:r>
              <a:rPr lang="en-US" u="sng" dirty="0">
                <a:hlinkClick r:id="rId2"/>
              </a:rPr>
              <a:t>www.legislation.gov.au</a:t>
            </a:r>
            <a:endParaRPr lang="en-US" u="sng" dirty="0"/>
          </a:p>
          <a:p>
            <a:pPr>
              <a:buFont typeface="Wingdings" panose="05000000000000000000" pitchFamily="2" charset="2"/>
              <a:buChar char="Ø"/>
            </a:pP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pic>
        <p:nvPicPr>
          <p:cNvPr id="5" name="Picture 4">
            <a:extLst>
              <a:ext uri="{FF2B5EF4-FFF2-40B4-BE49-F238E27FC236}">
                <a16:creationId xmlns:a16="http://schemas.microsoft.com/office/drawing/2014/main" xmlns="" id="{D45A8013-2C99-4E96-B97B-FD07DF48013E}"/>
              </a:ext>
            </a:extLst>
          </p:cNvPr>
          <p:cNvPicPr/>
          <p:nvPr/>
        </p:nvPicPr>
        <p:blipFill>
          <a:blip r:embed="rId4" cstate="print"/>
          <a:stretch>
            <a:fillRect/>
          </a:stretch>
        </p:blipFill>
        <p:spPr>
          <a:xfrm>
            <a:off x="2083632" y="2023672"/>
            <a:ext cx="8334531" cy="3862269"/>
          </a:xfrm>
          <a:prstGeom prst="rect">
            <a:avLst/>
          </a:prstGeom>
        </p:spPr>
      </p:pic>
    </p:spTree>
    <p:extLst>
      <p:ext uri="{BB962C8B-B14F-4D97-AF65-F5344CB8AC3E}">
        <p14:creationId xmlns:p14="http://schemas.microsoft.com/office/powerpoint/2010/main" xmlns="" val="1101201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972060"/>
            <a:ext cx="10515600" cy="4921874"/>
          </a:xfrm>
        </p:spPr>
        <p:txBody>
          <a:bodyPr vert="horz" lIns="91440" tIns="45720" rIns="91440" bIns="45720" rtlCol="0" anchor="t">
            <a:normAutofit/>
          </a:bodyPr>
          <a:lstStyle/>
          <a:p>
            <a:pPr>
              <a:buNone/>
            </a:pPr>
            <a:r>
              <a:rPr lang="en-US" b="1" dirty="0" err="1" smtClean="0"/>
              <a:t>OpenResources</a:t>
            </a:r>
            <a:r>
              <a:rPr lang="en-US" b="1" dirty="0" smtClean="0"/>
              <a:t>/State Legislation</a:t>
            </a:r>
          </a:p>
          <a:p>
            <a:pPr>
              <a:buFont typeface="Wingdings" panose="05000000000000000000" pitchFamily="2" charset="2"/>
              <a:buChar char="Ø"/>
            </a:pPr>
            <a:r>
              <a:rPr lang="en-GB" dirty="0" smtClean="0">
                <a:hlinkClick r:id="rId2"/>
              </a:rPr>
              <a:t>https://legislation.nsw.gov.au</a:t>
            </a:r>
            <a:r>
              <a:rPr lang="en-GB" dirty="0" smtClean="0">
                <a:hlinkClick r:id="rId2"/>
              </a:rPr>
              <a:t>/</a:t>
            </a:r>
            <a:endParaRPr lang="en-GB" dirty="0" smtClean="0"/>
          </a:p>
          <a:p>
            <a:pPr>
              <a:buFont typeface="Wingdings" panose="05000000000000000000" pitchFamily="2" charset="2"/>
              <a:buChar char="Ø"/>
            </a:pPr>
            <a:r>
              <a:rPr lang="en-GB" dirty="0" smtClean="0">
                <a:hlinkClick r:id="rId3"/>
              </a:rPr>
              <a:t>https://www.legislation.vic.gov.au</a:t>
            </a:r>
            <a:r>
              <a:rPr lang="en-GB" dirty="0" smtClean="0">
                <a:hlinkClick r:id="rId3"/>
              </a:rPr>
              <a:t>/</a:t>
            </a:r>
            <a:endParaRPr lang="en-GB" dirty="0" smtClean="0"/>
          </a:p>
          <a:p>
            <a:pPr>
              <a:buFont typeface="Wingdings" panose="05000000000000000000" pitchFamily="2" charset="2"/>
              <a:buChar char="Ø"/>
            </a:pPr>
            <a:r>
              <a:rPr lang="en-GB" dirty="0" smtClean="0">
                <a:hlinkClick r:id="rId4"/>
              </a:rPr>
              <a:t>https://www.legislation.tas.gov.au</a:t>
            </a:r>
            <a:r>
              <a:rPr lang="en-GB" dirty="0" smtClean="0">
                <a:hlinkClick r:id="rId4"/>
              </a:rPr>
              <a:t>/</a:t>
            </a:r>
            <a:endParaRPr lang="en-GB" dirty="0" smtClean="0"/>
          </a:p>
          <a:p>
            <a:pPr>
              <a:buFont typeface="Wingdings" panose="05000000000000000000" pitchFamily="2" charset="2"/>
              <a:buChar char="Ø"/>
            </a:pPr>
            <a:r>
              <a:rPr lang="en-GB" dirty="0" smtClean="0">
                <a:hlinkClick r:id="rId5"/>
              </a:rPr>
              <a:t>https://</a:t>
            </a:r>
            <a:r>
              <a:rPr lang="en-GB" dirty="0" smtClean="0">
                <a:hlinkClick r:id="rId5"/>
              </a:rPr>
              <a:t>www.legislation.sa.gov.au/legislation</a:t>
            </a:r>
            <a:endParaRPr lang="en-GB" dirty="0" smtClean="0"/>
          </a:p>
          <a:p>
            <a:pPr>
              <a:buFont typeface="Wingdings" panose="05000000000000000000" pitchFamily="2" charset="2"/>
              <a:buChar char="Ø"/>
            </a:pPr>
            <a:r>
              <a:rPr lang="en-GB" dirty="0" smtClean="0">
                <a:hlinkClick r:id="rId6"/>
              </a:rPr>
              <a:t>https://www.legislation.wa.gov.au</a:t>
            </a:r>
            <a:r>
              <a:rPr lang="en-GB" dirty="0" smtClean="0">
                <a:hlinkClick r:id="rId6"/>
              </a:rPr>
              <a:t>/</a:t>
            </a:r>
            <a:endParaRPr lang="en-GB" dirty="0" smtClean="0"/>
          </a:p>
          <a:p>
            <a:pPr>
              <a:buFont typeface="Wingdings" panose="05000000000000000000" pitchFamily="2" charset="2"/>
              <a:buChar char="Ø"/>
            </a:pPr>
            <a:r>
              <a:rPr lang="en-GB" dirty="0" smtClean="0">
                <a:hlinkClick r:id="rId7"/>
              </a:rPr>
              <a:t>https://www.legislation.qld.gov.au</a:t>
            </a:r>
            <a:r>
              <a:rPr lang="en-GB" dirty="0" smtClean="0">
                <a:hlinkClick r:id="rId7"/>
              </a:rPr>
              <a:t>/</a:t>
            </a:r>
            <a:endParaRPr lang="en-GB" dirty="0" smtClean="0"/>
          </a:p>
          <a:p>
            <a:pPr>
              <a:buFont typeface="Wingdings" panose="05000000000000000000" pitchFamily="2" charset="2"/>
              <a:buChar char="Ø"/>
            </a:pPr>
            <a:r>
              <a:rPr lang="en-GB" dirty="0" smtClean="0">
                <a:hlinkClick r:id="rId8"/>
              </a:rPr>
              <a:t>https://legislation.nt.gov.au</a:t>
            </a:r>
            <a:r>
              <a:rPr lang="en-GB" dirty="0" smtClean="0">
                <a:hlinkClick r:id="rId8"/>
              </a:rPr>
              <a:t>/</a:t>
            </a:r>
            <a:endParaRPr lang="en-GB" dirty="0" smtClean="0"/>
          </a:p>
          <a:p>
            <a:pPr>
              <a:buFont typeface="Wingdings" panose="05000000000000000000" pitchFamily="2" charset="2"/>
              <a:buChar char="Ø"/>
            </a:pPr>
            <a:r>
              <a:rPr lang="en-GB" dirty="0" smtClean="0">
                <a:hlinkClick r:id="rId9"/>
              </a:rPr>
              <a:t>https://www.legislation.act.gov.au</a:t>
            </a:r>
            <a:r>
              <a:rPr lang="en-GB" dirty="0" smtClean="0">
                <a:hlinkClick r:id="rId9"/>
              </a:rPr>
              <a:t>/</a:t>
            </a:r>
            <a:endParaRPr lang="en-GB" dirty="0" smtClean="0"/>
          </a:p>
          <a:p>
            <a:pPr>
              <a:buFont typeface="Wingdings" panose="05000000000000000000" pitchFamily="2" charset="2"/>
              <a:buChar char="Ø"/>
            </a:pPr>
            <a:endParaRPr lang="en-GB" dirty="0"/>
          </a:p>
          <a:p>
            <a:pPr>
              <a:buFont typeface="Wingdings" panose="05000000000000000000" pitchFamily="2" charset="2"/>
              <a:buChar char="Ø"/>
            </a:pP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10"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41867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a:t>
            </a:r>
            <a:r>
              <a:rPr lang="en-US" b="1" dirty="0" smtClean="0">
                <a:latin typeface="Calibri Light"/>
                <a:cs typeface="Calibri Light"/>
              </a:rPr>
              <a:t>RESEARCH</a:t>
            </a:r>
            <a:endParaRPr lang="en-US" b="1" dirty="0">
              <a:latin typeface="Calibri Light"/>
              <a:cs typeface="Calibri Light"/>
            </a:endParaRP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pPr>
              <a:buNone/>
            </a:pPr>
            <a:r>
              <a:rPr lang="en-US" b="1" dirty="0" smtClean="0">
                <a:cs typeface="Calibri Light"/>
              </a:rPr>
              <a:t>Open Resources/Federal </a:t>
            </a:r>
            <a:r>
              <a:rPr lang="en-US" b="1" dirty="0" smtClean="0">
                <a:cs typeface="Calibri Light"/>
              </a:rPr>
              <a:t>and State Legislation</a:t>
            </a:r>
            <a:endParaRPr lang="en-US" b="1" u="sng" dirty="0" smtClean="0">
              <a:hlinkClick r:id="rId2"/>
            </a:endParaRPr>
          </a:p>
          <a:p>
            <a:pPr>
              <a:buFont typeface="Wingdings" panose="05000000000000000000" pitchFamily="2" charset="2"/>
              <a:buChar char="Ø"/>
            </a:pPr>
            <a:r>
              <a:rPr lang="en-US" u="sng" dirty="0" smtClean="0">
                <a:hlinkClick r:id="rId2"/>
              </a:rPr>
              <a:t>http</a:t>
            </a:r>
            <a:r>
              <a:rPr lang="en-US" u="sng" dirty="0">
                <a:hlinkClick r:id="rId2"/>
              </a:rPr>
              <a:t>://www.austlii.edu.au/</a:t>
            </a:r>
            <a:endParaRPr lang="en-US" u="sng" dirty="0"/>
          </a:p>
          <a:p>
            <a:pPr>
              <a:buFont typeface="Wingdings" panose="05000000000000000000" pitchFamily="2" charset="2"/>
              <a:buChar char="Ø"/>
            </a:pP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pic>
        <p:nvPicPr>
          <p:cNvPr id="5" name="Picture 4">
            <a:extLst>
              <a:ext uri="{FF2B5EF4-FFF2-40B4-BE49-F238E27FC236}">
                <a16:creationId xmlns:a16="http://schemas.microsoft.com/office/drawing/2014/main" xmlns="" id="{F16BD63D-58D8-4027-A463-59ADD25AE947}"/>
              </a:ext>
            </a:extLst>
          </p:cNvPr>
          <p:cNvPicPr/>
          <p:nvPr/>
        </p:nvPicPr>
        <p:blipFill>
          <a:blip r:embed="rId4" cstate="print"/>
          <a:stretch>
            <a:fillRect/>
          </a:stretch>
        </p:blipFill>
        <p:spPr>
          <a:xfrm>
            <a:off x="2299063" y="2116183"/>
            <a:ext cx="8342026" cy="3618411"/>
          </a:xfrm>
          <a:prstGeom prst="rect">
            <a:avLst/>
          </a:prstGeom>
        </p:spPr>
      </p:pic>
    </p:spTree>
    <p:extLst>
      <p:ext uri="{BB962C8B-B14F-4D97-AF65-F5344CB8AC3E}">
        <p14:creationId xmlns:p14="http://schemas.microsoft.com/office/powerpoint/2010/main" xmlns="" val="290131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None/>
            </a:pPr>
            <a:r>
              <a:rPr lang="en-US" b="1" dirty="0" smtClean="0"/>
              <a:t>Open Resources/Case </a:t>
            </a:r>
            <a:r>
              <a:rPr lang="en-US" b="1" dirty="0"/>
              <a:t>Law</a:t>
            </a:r>
            <a:endParaRPr lang="en-GB" b="1" dirty="0"/>
          </a:p>
          <a:p>
            <a:pPr>
              <a:buFont typeface="Wingdings" panose="05000000000000000000" pitchFamily="2" charset="2"/>
              <a:buChar char="Ø"/>
            </a:pPr>
            <a:r>
              <a:rPr lang="en-US" dirty="0">
                <a:hlinkClick r:id="rId2"/>
              </a:rPr>
              <a:t>http://www.austlii.edu.au/</a:t>
            </a:r>
            <a:endParaRPr lang="en-US" dirty="0"/>
          </a:p>
          <a:p>
            <a:pPr>
              <a:buFont typeface="Wingdings" panose="05000000000000000000" pitchFamily="2" charset="2"/>
              <a:buChar char="Ø"/>
            </a:pPr>
            <a:endParaRPr lang="en-GB" dirty="0"/>
          </a:p>
          <a:p>
            <a:r>
              <a:rPr lang="en-GB" dirty="0" err="1"/>
              <a:t>Austlii</a:t>
            </a:r>
            <a:r>
              <a:rPr lang="en-GB" dirty="0"/>
              <a:t> contains case law and unreported judgments for all Australian Commonwealth, States and Territories. Coverage includes High Court of Australia, Family Court of Australia, Supreme Court of NSW and the District Court of NSW and more.</a:t>
            </a:r>
          </a:p>
          <a:p>
            <a:r>
              <a:rPr lang="en-GB" dirty="0"/>
              <a:t/>
            </a:r>
            <a:br>
              <a:rPr lang="en-GB" dirty="0"/>
            </a:br>
            <a:r>
              <a:rPr lang="en-GB" i="1" dirty="0"/>
              <a:t>NOTE: Cases in </a:t>
            </a:r>
            <a:r>
              <a:rPr lang="en-GB" i="1" dirty="0" err="1"/>
              <a:t>Austlii</a:t>
            </a:r>
            <a:r>
              <a:rPr lang="en-GB" i="1" dirty="0"/>
              <a:t> are not the official authorised version!</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622706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a:t>
            </a:r>
            <a:r>
              <a:rPr lang="en-US" b="1" dirty="0" smtClean="0">
                <a:latin typeface="Calibri Light"/>
                <a:cs typeface="Calibri Light"/>
              </a:rPr>
              <a:t>RESEARCH</a:t>
            </a:r>
            <a:endParaRPr lang="en-US" b="1" dirty="0">
              <a:latin typeface="Calibri Light"/>
              <a:cs typeface="Calibri Light"/>
            </a:endParaRP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pPr>
              <a:buNone/>
            </a:pPr>
            <a:r>
              <a:rPr lang="en-US" b="1" dirty="0" smtClean="0">
                <a:cs typeface="Calibri Light"/>
              </a:rPr>
              <a:t>Open Resources/Case </a:t>
            </a:r>
            <a:r>
              <a:rPr lang="en-US" b="1" dirty="0" smtClean="0">
                <a:cs typeface="Calibri Light"/>
              </a:rPr>
              <a:t>Law</a:t>
            </a:r>
            <a:endParaRPr lang="en-US" b="1" u="sng" dirty="0" smtClean="0">
              <a:hlinkClick r:id="rId2"/>
            </a:endParaRPr>
          </a:p>
          <a:p>
            <a:pPr>
              <a:buFont typeface="Wingdings" panose="05000000000000000000" pitchFamily="2" charset="2"/>
              <a:buChar char="Ø"/>
            </a:pPr>
            <a:r>
              <a:rPr lang="en-US" u="sng" dirty="0" smtClean="0">
                <a:hlinkClick r:id="rId2"/>
              </a:rPr>
              <a:t>Jade</a:t>
            </a:r>
            <a:r>
              <a:rPr lang="en-US" u="sng" dirty="0">
                <a:hlinkClick r:id="rId2"/>
              </a:rPr>
              <a:t>: https://jade.io/t/home</a:t>
            </a:r>
            <a:endParaRPr lang="en-US" u="sng" dirty="0"/>
          </a:p>
          <a:p>
            <a:pPr>
              <a:buFont typeface="Wingdings" panose="05000000000000000000" pitchFamily="2" charset="2"/>
              <a:buChar char="Ø"/>
            </a:pPr>
            <a:endParaRPr lang="en-US" u="sng" dirty="0"/>
          </a:p>
          <a:p>
            <a:pPr>
              <a:buFont typeface="Wingdings" panose="05000000000000000000" pitchFamily="2" charset="2"/>
              <a:buChar char="Ø"/>
            </a:pPr>
            <a:r>
              <a:rPr lang="en-US" dirty="0"/>
              <a:t>JADE (Judgments And Decisions Enhanced) is a free caselaw and legislation database. JADE can be used to search for or browse Australian legislation and court and tribunal decisions, and receive alerts of new decisions and court digests. A basic JADE account is free for anyone once you register.</a:t>
            </a:r>
            <a:endParaRPr lang="en-US" u="sng" dirty="0"/>
          </a:p>
          <a:p>
            <a:pPr>
              <a:buFont typeface="Wingdings" panose="05000000000000000000" pitchFamily="2" charset="2"/>
              <a:buChar char="Ø"/>
            </a:pPr>
            <a:endParaRPr lang="en-US" u="sng" dirty="0"/>
          </a:p>
          <a:p>
            <a:pPr>
              <a:buFont typeface="Wingdings" panose="05000000000000000000" pitchFamily="2" charset="2"/>
              <a:buChar char="Ø"/>
            </a:pP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195659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pPr>
              <a:buFont typeface="Wingdings" panose="05000000000000000000" pitchFamily="2" charset="2"/>
              <a:buChar char="Ø"/>
            </a:pPr>
            <a:r>
              <a:rPr lang="en-US" u="sng" dirty="0">
                <a:hlinkClick r:id="rId2"/>
              </a:rPr>
              <a:t>Jade: https://jade.io/t/home</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pic>
        <p:nvPicPr>
          <p:cNvPr id="5" name="Picture 4">
            <a:extLst>
              <a:ext uri="{FF2B5EF4-FFF2-40B4-BE49-F238E27FC236}">
                <a16:creationId xmlns:a16="http://schemas.microsoft.com/office/drawing/2014/main" xmlns="" id="{13F7B256-2057-4C5F-9443-B4447DC69E4A}"/>
              </a:ext>
            </a:extLst>
          </p:cNvPr>
          <p:cNvPicPr/>
          <p:nvPr/>
        </p:nvPicPr>
        <p:blipFill>
          <a:blip r:embed="rId4" cstate="print"/>
          <a:stretch>
            <a:fillRect/>
          </a:stretch>
        </p:blipFill>
        <p:spPr>
          <a:xfrm>
            <a:off x="2008682" y="1693890"/>
            <a:ext cx="8934138" cy="4062334"/>
          </a:xfrm>
          <a:prstGeom prst="rect">
            <a:avLst/>
          </a:prstGeom>
        </p:spPr>
      </p:pic>
    </p:spTree>
    <p:extLst>
      <p:ext uri="{BB962C8B-B14F-4D97-AF65-F5344CB8AC3E}">
        <p14:creationId xmlns:p14="http://schemas.microsoft.com/office/powerpoint/2010/main" xmlns="" val="3915449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pPr>
              <a:buFont typeface="Wingdings" panose="05000000000000000000" pitchFamily="2" charset="2"/>
              <a:buChar char="Ø"/>
            </a:pPr>
            <a:r>
              <a:rPr lang="en-GB" b="1" dirty="0"/>
              <a:t>What are authorised law reports?  </a:t>
            </a:r>
          </a:p>
          <a:p>
            <a:r>
              <a:rPr lang="en-GB" dirty="0"/>
              <a:t>Authorised reports contain judgments that have been reviewed by the Judges or Judge's Associate, prior to the publication. They are therefore considered to be accurate record of the judgment. </a:t>
            </a:r>
          </a:p>
          <a:p>
            <a:pPr fontAlgn="t">
              <a:buFont typeface="Wingdings" panose="05000000000000000000" pitchFamily="2" charset="2"/>
              <a:buChar char="Ø"/>
            </a:pPr>
            <a:r>
              <a:rPr lang="en-GB" b="1" dirty="0"/>
              <a:t>What is an unauthorised report series?</a:t>
            </a:r>
            <a:endParaRPr lang="en-GB" dirty="0"/>
          </a:p>
          <a:p>
            <a:pPr fontAlgn="t"/>
            <a:r>
              <a:rPr lang="en-GB" dirty="0"/>
              <a:t>Unauthorised reports are a legitimate record of court decisions. In some cases, the unauthorised report may be the only source to locate certain cases, particularly matters from local courts and tribunals covering specialised areas of law.</a:t>
            </a:r>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636616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fontScale="92500" lnSpcReduction="20000"/>
          </a:bodyPr>
          <a:lstStyle/>
          <a:p>
            <a:pPr fontAlgn="t">
              <a:buFont typeface="Wingdings" panose="05000000000000000000" pitchFamily="2" charset="2"/>
              <a:buChar char="Ø"/>
            </a:pPr>
            <a:r>
              <a:rPr lang="en-GB" b="1" dirty="0"/>
              <a:t>What is an unreported case?</a:t>
            </a:r>
            <a:endParaRPr lang="en-GB" dirty="0"/>
          </a:p>
          <a:p>
            <a:pPr fontAlgn="t"/>
            <a:r>
              <a:rPr lang="en-GB" dirty="0"/>
              <a:t>Unreported judgments are decisions of courts that have not been published in a law report. The decision may not have been published because for a number of reasons, such as the case being too recent, the case does not add any additional authority to the body of case law or it may have been overlooked as it is considered of little significance at the time.</a:t>
            </a:r>
          </a:p>
          <a:p>
            <a:pPr fontAlgn="t">
              <a:buFont typeface="Wingdings" panose="05000000000000000000" pitchFamily="2" charset="2"/>
              <a:buChar char="Ø"/>
            </a:pPr>
            <a:r>
              <a:rPr lang="en-GB" b="1" dirty="0"/>
              <a:t>Why use authorised reports?</a:t>
            </a:r>
            <a:endParaRPr lang="en-GB" dirty="0"/>
          </a:p>
          <a:p>
            <a:pPr fontAlgn="t"/>
            <a:r>
              <a:rPr lang="en-GB" dirty="0"/>
              <a:t>In Australia, if a decision appears in an authorised report series, this is the version that must be cited in student essays and scholarly publications - see </a:t>
            </a:r>
            <a:r>
              <a:rPr lang="en-GB" b="1" u="sng" dirty="0">
                <a:hlinkClick r:id="rId2"/>
              </a:rPr>
              <a:t>Rule 2.2.2 in AGLC4.</a:t>
            </a:r>
            <a:endParaRPr lang="en-GB" dirty="0"/>
          </a:p>
          <a:p>
            <a:pPr fontAlgn="t"/>
            <a:r>
              <a:rPr lang="en-GB" dirty="0"/>
              <a:t>In all Australian courts, there is a convention that the authorised report of a judgment be cited and handed up in court in preference to other versions.</a:t>
            </a:r>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85309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858780"/>
            <a:ext cx="10515600" cy="4035154"/>
          </a:xfrm>
        </p:spPr>
        <p:txBody>
          <a:bodyPr vert="horz" lIns="91440" tIns="45720" rIns="91440" bIns="45720" rtlCol="0" anchor="t">
            <a:normAutofit/>
          </a:bodyPr>
          <a:lstStyle/>
          <a:p>
            <a:pPr>
              <a:buFont typeface="Wingdings" panose="05000000000000000000" pitchFamily="2" charset="2"/>
              <a:buChar char="Ø"/>
            </a:pPr>
            <a:r>
              <a:rPr lang="en-US" dirty="0"/>
              <a:t>Effective Legal research for the Modern Lawyer</a:t>
            </a:r>
          </a:p>
          <a:p>
            <a:pPr>
              <a:buFont typeface="Wingdings" panose="05000000000000000000" pitchFamily="2" charset="2"/>
              <a:buChar char="Ø"/>
            </a:pPr>
            <a:endParaRPr lang="en-GB" dirty="0"/>
          </a:p>
          <a:p>
            <a:r>
              <a:rPr lang="en-US" u="sng" dirty="0">
                <a:hlinkClick r:id="rId2"/>
              </a:rPr>
              <a:t>https://www.youtube.com/watch?v=Nmoy2PQo0z8</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62271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
        <p:nvSpPr>
          <p:cNvPr id="5" name="Title 4">
            <a:extLst>
              <a:ext uri="{FF2B5EF4-FFF2-40B4-BE49-F238E27FC236}">
                <a16:creationId xmlns:a16="http://schemas.microsoft.com/office/drawing/2014/main" xmlns="" id="{E3B9D9C8-66C8-48F2-BA90-E026B15C7D1E}"/>
              </a:ext>
            </a:extLst>
          </p:cNvPr>
          <p:cNvSpPr>
            <a:spLocks noGrp="1"/>
          </p:cNvSpPr>
          <p:nvPr>
            <p:ph type="title"/>
          </p:nvPr>
        </p:nvSpPr>
        <p:spPr>
          <a:xfrm>
            <a:off x="838200" y="2268"/>
            <a:ext cx="10515600" cy="1325563"/>
          </a:xfrm>
        </p:spPr>
        <p:txBody>
          <a:bodyPr/>
          <a:lstStyle/>
          <a:p>
            <a:pPr algn="ctr"/>
            <a:r>
              <a:rPr lang="en-US" b="1" dirty="0">
                <a:latin typeface="Abadi Extra Light"/>
                <a:cs typeface="Calibri Light"/>
              </a:rPr>
              <a:t>Acknowledgement of Country</a:t>
            </a:r>
            <a:endParaRPr lang="en-US" b="1" dirty="0">
              <a:latin typeface="Abadi Extra Light"/>
              <a:cs typeface="Arial"/>
            </a:endParaRPr>
          </a:p>
        </p:txBody>
      </p:sp>
      <p:sp>
        <p:nvSpPr>
          <p:cNvPr id="6" name="Content Placeholder 5">
            <a:extLst>
              <a:ext uri="{FF2B5EF4-FFF2-40B4-BE49-F238E27FC236}">
                <a16:creationId xmlns:a16="http://schemas.microsoft.com/office/drawing/2014/main" xmlns="" id="{F31BB6F7-BDDC-4CF0-AAA6-561464125576}"/>
              </a:ext>
            </a:extLst>
          </p:cNvPr>
          <p:cNvSpPr>
            <a:spLocks noGrp="1"/>
          </p:cNvSpPr>
          <p:nvPr>
            <p:ph idx="1"/>
          </p:nvPr>
        </p:nvSpPr>
        <p:spPr>
          <a:xfrm>
            <a:off x="838200" y="1259567"/>
            <a:ext cx="10515600" cy="1172710"/>
          </a:xfrm>
        </p:spPr>
        <p:txBody>
          <a:bodyPr vert="horz" lIns="91440" tIns="45720" rIns="91440" bIns="45720" rtlCol="0" anchor="t">
            <a:normAutofit/>
          </a:bodyPr>
          <a:lstStyle/>
          <a:p>
            <a:pPr marL="0" indent="0" algn="ctr">
              <a:buNone/>
            </a:pPr>
            <a:r>
              <a:rPr lang="en-US" sz="2200" dirty="0">
                <a:latin typeface="Abadi Extra Light"/>
                <a:cs typeface="Calibri" panose="020F0502020204030204"/>
              </a:rPr>
              <a:t>We acknowledge the traditional owners of the land on which Tranby stands, the Gadigal people of the Eora nation. We pay our respects to their Elders both past and present, who remain the traditional knowledge holders of this land.</a:t>
            </a:r>
            <a:endParaRPr lang="en-US" sz="2200" dirty="0">
              <a:cs typeface="Calibri" panose="020F0502020204030204"/>
            </a:endParaRPr>
          </a:p>
        </p:txBody>
      </p:sp>
      <p:pic>
        <p:nvPicPr>
          <p:cNvPr id="7" name="Picture 7" descr="Logo&#10;&#10;Description automatically generated">
            <a:extLst>
              <a:ext uri="{FF2B5EF4-FFF2-40B4-BE49-F238E27FC236}">
                <a16:creationId xmlns:a16="http://schemas.microsoft.com/office/drawing/2014/main" xmlns="" id="{CA323A0C-30B3-4CE2-8AA1-654D1EDEDCDC}"/>
              </a:ext>
            </a:extLst>
          </p:cNvPr>
          <p:cNvPicPr>
            <a:picLocks noChangeAspect="1"/>
          </p:cNvPicPr>
          <p:nvPr/>
        </p:nvPicPr>
        <p:blipFill>
          <a:blip r:embed="rId3" cstate="print"/>
          <a:stretch>
            <a:fillRect/>
          </a:stretch>
        </p:blipFill>
        <p:spPr>
          <a:xfrm>
            <a:off x="834572" y="2599300"/>
            <a:ext cx="3018971" cy="1820091"/>
          </a:xfrm>
          <a:prstGeom prst="rect">
            <a:avLst/>
          </a:prstGeom>
        </p:spPr>
      </p:pic>
      <p:pic>
        <p:nvPicPr>
          <p:cNvPr id="8" name="Picture 8" descr="Logo&#10;&#10;Description automatically generated">
            <a:extLst>
              <a:ext uri="{FF2B5EF4-FFF2-40B4-BE49-F238E27FC236}">
                <a16:creationId xmlns:a16="http://schemas.microsoft.com/office/drawing/2014/main" xmlns="" id="{1BC332BB-68A7-4487-B2B2-BEF04DC9B491}"/>
              </a:ext>
            </a:extLst>
          </p:cNvPr>
          <p:cNvPicPr>
            <a:picLocks noChangeAspect="1"/>
          </p:cNvPicPr>
          <p:nvPr/>
        </p:nvPicPr>
        <p:blipFill>
          <a:blip r:embed="rId4" cstate="print"/>
          <a:stretch>
            <a:fillRect/>
          </a:stretch>
        </p:blipFill>
        <p:spPr>
          <a:xfrm>
            <a:off x="8345715" y="2594428"/>
            <a:ext cx="3004457" cy="1828800"/>
          </a:xfrm>
          <a:prstGeom prst="rect">
            <a:avLst/>
          </a:prstGeom>
        </p:spPr>
      </p:pic>
      <p:sp>
        <p:nvSpPr>
          <p:cNvPr id="12" name="Content Placeholder 5">
            <a:extLst>
              <a:ext uri="{FF2B5EF4-FFF2-40B4-BE49-F238E27FC236}">
                <a16:creationId xmlns:a16="http://schemas.microsoft.com/office/drawing/2014/main" xmlns="" id="{4C6880C8-25CD-440D-9138-6D05168946A0}"/>
              </a:ext>
            </a:extLst>
          </p:cNvPr>
          <p:cNvSpPr txBox="1">
            <a:spLocks/>
          </p:cNvSpPr>
          <p:nvPr/>
        </p:nvSpPr>
        <p:spPr>
          <a:xfrm>
            <a:off x="838200" y="4851853"/>
            <a:ext cx="10515600" cy="867910"/>
          </a:xfrm>
          <a:prstGeom prst="rect">
            <a:avLst/>
          </a:prstGeom>
        </p:spPr>
        <p:txBody>
          <a:bodyPr vert="horz" lIns="91440" tIns="45720" rIns="91440" bIns="45720" rtlCol="0" anchor="t">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a:latin typeface="Abadi Extra Light"/>
                <a:cs typeface="Calibri" panose="020F0502020204030204"/>
              </a:rPr>
              <a:t>We proudly extend this respect to all current and emerging leaders around Australia, for they hold the memories, the traditions, the culture and the future of their people.</a:t>
            </a:r>
            <a:endParaRPr lang="en-US" sz="2200" dirty="0"/>
          </a:p>
        </p:txBody>
      </p:sp>
      <p:pic>
        <p:nvPicPr>
          <p:cNvPr id="33" name="Picture 39">
            <a:extLst>
              <a:ext uri="{FF2B5EF4-FFF2-40B4-BE49-F238E27FC236}">
                <a16:creationId xmlns:a16="http://schemas.microsoft.com/office/drawing/2014/main" xmlns="" id="{E79F4BB7-B804-4135-9733-CFDC4B3DE377}"/>
              </a:ext>
            </a:extLst>
          </p:cNvPr>
          <p:cNvPicPr>
            <a:picLocks noChangeAspect="1"/>
          </p:cNvPicPr>
          <p:nvPr/>
        </p:nvPicPr>
        <p:blipFill>
          <a:blip r:embed="rId5" cstate="print"/>
          <a:stretch>
            <a:fillRect/>
          </a:stretch>
        </p:blipFill>
        <p:spPr>
          <a:xfrm>
            <a:off x="4724400" y="3078480"/>
            <a:ext cx="2743200" cy="1005840"/>
          </a:xfrm>
          <a:prstGeom prst="rect">
            <a:avLst/>
          </a:prstGeom>
        </p:spPr>
      </p:pic>
    </p:spTree>
    <p:extLst>
      <p:ext uri="{BB962C8B-B14F-4D97-AF65-F5344CB8AC3E}">
        <p14:creationId xmlns:p14="http://schemas.microsoft.com/office/powerpoint/2010/main" xmlns="" val="14155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693888"/>
            <a:ext cx="10515600" cy="4200045"/>
          </a:xfrm>
        </p:spPr>
        <p:txBody>
          <a:bodyPr vert="horz" lIns="91440" tIns="45720" rIns="91440" bIns="45720" rtlCol="0" anchor="t">
            <a:normAutofit/>
          </a:bodyPr>
          <a:lstStyle/>
          <a:p>
            <a:pPr>
              <a:buFont typeface="Wingdings" panose="05000000000000000000" pitchFamily="2" charset="2"/>
              <a:buChar char="Ø"/>
            </a:pPr>
            <a:r>
              <a:rPr lang="en-US" dirty="0"/>
              <a:t>AGLC4 Referencing Guide</a:t>
            </a:r>
          </a:p>
          <a:p>
            <a:pPr>
              <a:buFont typeface="Wingdings" panose="05000000000000000000" pitchFamily="2" charset="2"/>
              <a:buChar char="Ø"/>
            </a:pPr>
            <a:endParaRPr lang="en-GB" dirty="0"/>
          </a:p>
          <a:p>
            <a:r>
              <a:rPr lang="en-US" u="sng" dirty="0">
                <a:hlinkClick r:id="rId2"/>
              </a:rPr>
              <a:t>https://law.unimelb.edu.au/mulr/aglc/about</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020828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110344"/>
            <a:ext cx="10515600" cy="4783590"/>
          </a:xfrm>
        </p:spPr>
        <p:txBody>
          <a:bodyPr vert="horz" lIns="91440" tIns="45720" rIns="91440" bIns="45720" rtlCol="0" anchor="t">
            <a:normAutofit/>
          </a:bodyPr>
          <a:lstStyle/>
          <a:p>
            <a:pPr>
              <a:buNone/>
            </a:pPr>
            <a:r>
              <a:rPr lang="en-US" b="1" dirty="0" smtClean="0"/>
              <a:t>Indigenous Law Resources</a:t>
            </a:r>
          </a:p>
          <a:p>
            <a:pPr>
              <a:buFont typeface="Wingdings" panose="05000000000000000000" pitchFamily="2" charset="2"/>
              <a:buChar char="Ø"/>
            </a:pPr>
            <a:r>
              <a:rPr lang="en-US" dirty="0" smtClean="0">
                <a:hlinkClick r:id="rId2"/>
              </a:rPr>
              <a:t>http</a:t>
            </a:r>
            <a:r>
              <a:rPr lang="en-US" dirty="0">
                <a:hlinkClick r:id="rId2"/>
              </a:rPr>
              <a:t>://www.austlii.edu.au/au/other/IndigLRes/</a:t>
            </a:r>
            <a:endParaRPr lang="en-US" dirty="0"/>
          </a:p>
          <a:p>
            <a:r>
              <a:rPr lang="en-US" dirty="0" smtClean="0"/>
              <a:t>This </a:t>
            </a:r>
            <a:r>
              <a:rPr lang="en-US" dirty="0"/>
              <a:t>collection includes parliamentary papers, government reports and policy documents affecting Indigenous Peoples, reports and submissions by civil society </a:t>
            </a:r>
            <a:r>
              <a:rPr lang="en-US" dirty="0" err="1"/>
              <a:t>organisations</a:t>
            </a:r>
            <a:r>
              <a:rPr lang="en-US" dirty="0"/>
              <a:t>, documents related to significant test cases and legal proceedings and Indigenous advocacy</a:t>
            </a:r>
            <a:r>
              <a:rPr lang="en-US" dirty="0" smtClean="0"/>
              <a:t>.</a:t>
            </a:r>
          </a:p>
          <a:p>
            <a:r>
              <a:rPr lang="en-US" dirty="0" smtClean="0">
                <a:hlinkClick r:id="rId3"/>
              </a:rPr>
              <a:t>https://www.indigenousjustice.gov.au</a:t>
            </a:r>
            <a:r>
              <a:rPr lang="en-US" dirty="0" smtClean="0">
                <a:hlinkClick r:id="rId3"/>
              </a:rPr>
              <a:t>/</a:t>
            </a:r>
            <a:endParaRPr lang="en-US" dirty="0" smtClean="0"/>
          </a:p>
          <a:p>
            <a:r>
              <a:rPr lang="en-US" dirty="0" smtClean="0"/>
              <a:t>Indigenous Justice Clearing House </a:t>
            </a:r>
            <a:r>
              <a:rPr lang="en-US" dirty="0" smtClean="0"/>
              <a:t>a national resource on Indigenous justice</a:t>
            </a:r>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4"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624632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marL="0" indent="0" algn="ctr">
              <a:buNone/>
            </a:pPr>
            <a:endParaRPr lang="en-US" sz="4800" dirty="0"/>
          </a:p>
          <a:p>
            <a:pPr marL="0" indent="0" algn="ctr">
              <a:buNone/>
            </a:pPr>
            <a:endParaRPr lang="en-US" sz="4800" dirty="0"/>
          </a:p>
          <a:p>
            <a:pPr marL="0" indent="0" algn="ctr">
              <a:buNone/>
            </a:pPr>
            <a:r>
              <a:rPr lang="en-US" sz="4800" dirty="0"/>
              <a:t>Thank you!</a:t>
            </a:r>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04186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US" b="1" dirty="0"/>
              <a:t>Why are legal research skills important?</a:t>
            </a:r>
          </a:p>
          <a:p>
            <a:pPr>
              <a:buFont typeface="Wingdings" panose="05000000000000000000" pitchFamily="2" charset="2"/>
              <a:buChar char="Ø"/>
            </a:pPr>
            <a:endParaRPr lang="en-GB" dirty="0"/>
          </a:p>
          <a:p>
            <a:r>
              <a:rPr lang="en-US" dirty="0"/>
              <a:t>The law is constantly changing</a:t>
            </a:r>
            <a:endParaRPr lang="en-GB" dirty="0"/>
          </a:p>
          <a:p>
            <a:r>
              <a:rPr lang="en-US" dirty="0"/>
              <a:t>Knowing where to find new developments is one of the most useful skills for graduates</a:t>
            </a:r>
            <a:endParaRPr lang="en-GB" dirty="0"/>
          </a:p>
          <a:p>
            <a:r>
              <a:rPr lang="en-US" dirty="0"/>
              <a:t>Practitioners need these vital skills from their paralegals</a:t>
            </a:r>
            <a:endParaRPr lang="en-GB" dirty="0"/>
          </a:p>
          <a:p>
            <a:r>
              <a:rPr lang="en-US" dirty="0"/>
              <a:t>Increase in the amount and complexity of online information</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69159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US" b="1" dirty="0"/>
              <a:t>Strategic Approach to Legal research</a:t>
            </a:r>
          </a:p>
          <a:p>
            <a:pPr>
              <a:buFont typeface="Wingdings" panose="05000000000000000000" pitchFamily="2" charset="2"/>
              <a:buChar char="Ø"/>
            </a:pPr>
            <a:endParaRPr lang="en-GB" dirty="0"/>
          </a:p>
          <a:p>
            <a:pPr lvl="0"/>
            <a:r>
              <a:rPr lang="en-US" dirty="0"/>
              <a:t>Identify and </a:t>
            </a:r>
            <a:r>
              <a:rPr lang="en-US" dirty="0" err="1"/>
              <a:t>analyse</a:t>
            </a:r>
            <a:r>
              <a:rPr lang="en-US" dirty="0"/>
              <a:t> the salient facts</a:t>
            </a:r>
            <a:endParaRPr lang="en-GB" dirty="0"/>
          </a:p>
          <a:p>
            <a:pPr lvl="0"/>
            <a:r>
              <a:rPr lang="en-US" dirty="0"/>
              <a:t>Determine the legal issues involved and formulate the research accordingly e.g. are you being asked to find a precedent, a section from legislation, change in the law, ALRC report, etc.</a:t>
            </a:r>
            <a:endParaRPr lang="en-GB" dirty="0"/>
          </a:p>
          <a:p>
            <a:pPr lvl="0"/>
            <a:r>
              <a:rPr lang="en-US" dirty="0"/>
              <a:t>Research the issues thoroughly using primary and secondary sources</a:t>
            </a:r>
            <a:endParaRPr lang="en-GB" dirty="0"/>
          </a:p>
          <a:p>
            <a:pPr lvl="0"/>
            <a:r>
              <a:rPr lang="en-US" dirty="0"/>
              <a:t>Evaluate the results</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073900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US" b="1" dirty="0"/>
              <a:t>Two types of legal research resources</a:t>
            </a:r>
          </a:p>
          <a:p>
            <a:pPr>
              <a:buFont typeface="Wingdings" panose="05000000000000000000" pitchFamily="2" charset="2"/>
              <a:buChar char="Ø"/>
            </a:pPr>
            <a:endParaRPr lang="en-GB" dirty="0"/>
          </a:p>
          <a:p>
            <a:pPr marL="514350" indent="-514350">
              <a:buAutoNum type="arabicPeriod"/>
            </a:pPr>
            <a:r>
              <a:rPr lang="en-US" dirty="0"/>
              <a:t>Primary Sources</a:t>
            </a:r>
          </a:p>
          <a:p>
            <a:pPr marL="514350" indent="-514350">
              <a:buAutoNum type="arabicPeriod"/>
            </a:pPr>
            <a:endParaRPr lang="en-GB" dirty="0"/>
          </a:p>
          <a:p>
            <a:r>
              <a:rPr lang="en-US" dirty="0"/>
              <a:t>Legislation</a:t>
            </a:r>
            <a:endParaRPr lang="en-GB" dirty="0"/>
          </a:p>
          <a:p>
            <a:pPr lvl="0"/>
            <a:r>
              <a:rPr lang="en-US" dirty="0"/>
              <a:t>Case Law</a:t>
            </a:r>
            <a:endParaRPr lang="en-GB" dirty="0"/>
          </a:p>
          <a:p>
            <a:pPr lvl="0"/>
            <a:r>
              <a:rPr lang="en-US" dirty="0"/>
              <a:t>Parliamentary committee </a:t>
            </a:r>
            <a:r>
              <a:rPr lang="en-US" dirty="0" smtClean="0"/>
              <a:t>reports (House and Senate)</a:t>
            </a:r>
            <a:endParaRPr lang="en-GB" dirty="0"/>
          </a:p>
          <a:p>
            <a:pPr lvl="0"/>
            <a:r>
              <a:rPr lang="en-US" dirty="0"/>
              <a:t>Hansard (verbatim reports of Parliamentary proceedings)</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269868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marL="0" indent="0">
              <a:buNone/>
            </a:pPr>
            <a:r>
              <a:rPr lang="en-US" dirty="0"/>
              <a:t>2. Secondary Sources (include)</a:t>
            </a:r>
          </a:p>
          <a:p>
            <a:pPr marL="0" indent="0">
              <a:buNone/>
            </a:pPr>
            <a:endParaRPr lang="en-GB" dirty="0"/>
          </a:p>
          <a:p>
            <a:pPr lvl="0"/>
            <a:r>
              <a:rPr lang="en-US" dirty="0"/>
              <a:t>Journals (peer reviewed)</a:t>
            </a:r>
            <a:endParaRPr lang="en-GB" dirty="0"/>
          </a:p>
          <a:p>
            <a:pPr lvl="0"/>
            <a:r>
              <a:rPr lang="en-US" dirty="0"/>
              <a:t>Textbooks</a:t>
            </a:r>
            <a:endParaRPr lang="en-GB" dirty="0"/>
          </a:p>
          <a:p>
            <a:pPr lvl="0"/>
            <a:r>
              <a:rPr lang="en-US" dirty="0"/>
              <a:t>Case notes</a:t>
            </a:r>
            <a:endParaRPr lang="en-GB" dirty="0"/>
          </a:p>
          <a:p>
            <a:pPr lvl="0"/>
            <a:r>
              <a:rPr lang="en-US" dirty="0"/>
              <a:t>Legal encyclopedias</a:t>
            </a:r>
            <a:endParaRPr lang="en-GB" dirty="0"/>
          </a:p>
          <a:p>
            <a:pPr lvl="0"/>
            <a:r>
              <a:rPr lang="en-US" dirty="0"/>
              <a:t>Digests</a:t>
            </a:r>
            <a:endParaRPr lang="en-GB" dirty="0"/>
          </a:p>
          <a:p>
            <a:pPr lvl="0"/>
            <a:r>
              <a:rPr lang="en-US" dirty="0"/>
              <a:t>Other sources of law that provide commentary</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006776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US" dirty="0"/>
              <a:t>Trusted Information</a:t>
            </a:r>
          </a:p>
          <a:p>
            <a:pPr lvl="0"/>
            <a:r>
              <a:rPr lang="en-US" dirty="0"/>
              <a:t>Authority – ensure the material is coming from a reputable source</a:t>
            </a:r>
            <a:endParaRPr lang="en-GB" dirty="0"/>
          </a:p>
          <a:p>
            <a:pPr lvl="0"/>
            <a:r>
              <a:rPr lang="en-US" dirty="0"/>
              <a:t>Objectivity – no bias</a:t>
            </a:r>
            <a:endParaRPr lang="en-GB" dirty="0"/>
          </a:p>
          <a:p>
            <a:pPr lvl="0"/>
            <a:r>
              <a:rPr lang="en-US" dirty="0"/>
              <a:t>Accuracy – is it well-researched? Does it have references?</a:t>
            </a:r>
            <a:endParaRPr lang="en-GB" dirty="0"/>
          </a:p>
          <a:p>
            <a:pPr lvl="0"/>
            <a:r>
              <a:rPr lang="en-US" dirty="0"/>
              <a:t>Relevancy – is it relevant to your task?</a:t>
            </a:r>
            <a:endParaRPr lang="en-GB" dirty="0"/>
          </a:p>
          <a:p>
            <a:pPr lvl="0"/>
            <a:r>
              <a:rPr lang="en-US" dirty="0"/>
              <a:t>Currency – this is critical in the field of law where laws often change</a:t>
            </a:r>
            <a:endParaRPr lang="en-GB" dirty="0"/>
          </a:p>
          <a:p>
            <a:pPr>
              <a:buFont typeface="Wingdings" panose="05000000000000000000" pitchFamily="2" charset="2"/>
              <a:buChar char="Ø"/>
            </a:pPr>
            <a:r>
              <a:rPr lang="en-US" dirty="0"/>
              <a:t>Be wary of online resources like: Go to court, Shine Lawyers, etc. can be a good place to start but do not rely on the information in them. Aimed at a lay person audience.</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405692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US" b="1" dirty="0"/>
              <a:t>Open </a:t>
            </a:r>
            <a:r>
              <a:rPr lang="en-US" b="1" dirty="0" smtClean="0"/>
              <a:t>Resources/Australian Law Reform Commission Reports</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hlinkClick r:id="rId2"/>
              </a:rPr>
              <a:t>https://www.alrc.gov.au/publications</a:t>
            </a:r>
            <a:r>
              <a:rPr lang="en-US" dirty="0" smtClean="0">
                <a:hlinkClick r:id="rId2"/>
              </a:rPr>
              <a:t>/</a:t>
            </a: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hlinkClick r:id="rId3"/>
              </a:rPr>
              <a:t>https://www.alrc.gov.au/publication/recognition-of-aboriginal-customary-laws-alrc-report-31</a:t>
            </a:r>
            <a:r>
              <a:rPr lang="en-US" dirty="0" smtClean="0">
                <a:hlinkClick r:id="rId3"/>
              </a:rPr>
              <a:t>/</a:t>
            </a:r>
            <a:endParaRPr lang="en-US" dirty="0" smtClean="0"/>
          </a:p>
          <a:p>
            <a:pPr>
              <a:buFont typeface="Wingdings" panose="05000000000000000000" pitchFamily="2" charset="2"/>
              <a:buChar char="Ø"/>
            </a:pPr>
            <a:r>
              <a:rPr lang="en-US" dirty="0" smtClean="0"/>
              <a:t>(ALRC Report on recognition of Aboriginal Customary Law)</a:t>
            </a:r>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4"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2820798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LEGAL RESEARCH</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US" b="1" dirty="0"/>
              <a:t>Open </a:t>
            </a:r>
            <a:r>
              <a:rPr lang="en-US" b="1" dirty="0" smtClean="0"/>
              <a:t>Resources/</a:t>
            </a:r>
            <a:r>
              <a:rPr lang="en-US" dirty="0" smtClean="0"/>
              <a:t>Legal Dictionaries</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hlinkClick r:id="rId2"/>
              </a:rPr>
              <a:t>https://thelawdictionary.org</a:t>
            </a:r>
            <a:r>
              <a:rPr lang="en-US" dirty="0" smtClean="0">
                <a:hlinkClick r:id="rId2"/>
              </a:rPr>
              <a:t>/</a:t>
            </a: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r>
              <a:rPr lang="en-US" dirty="0">
                <a:hlinkClick r:id="rId3"/>
              </a:rPr>
              <a:t>https</a:t>
            </a:r>
            <a:r>
              <a:rPr lang="en-US" dirty="0" smtClean="0">
                <a:hlinkClick r:id="rId3"/>
              </a:rPr>
              <a:t>://</a:t>
            </a:r>
            <a:r>
              <a:rPr lang="en-US" dirty="0">
                <a:hlinkClick r:id="rId3"/>
              </a:rPr>
              <a:t>www.oxfordreference.com</a:t>
            </a:r>
            <a:r>
              <a:rPr lang="en-US" dirty="0" smtClean="0">
                <a:hlinkClick r:id="rId3"/>
              </a:rPr>
              <a:t>/</a:t>
            </a:r>
            <a:endParaRPr lang="en-US" dirty="0"/>
          </a:p>
          <a:p>
            <a:pPr>
              <a:buFont typeface="Wingdings" panose="05000000000000000000" pitchFamily="2" charset="2"/>
              <a:buChar char="Ø"/>
            </a:pPr>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4"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28207989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1249</TotalTime>
  <Words>799</Words>
  <Application>Microsoft Office PowerPoint</Application>
  <PresentationFormat>Custom</PresentationFormat>
  <Paragraphs>125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10861NAT Diploma of Aboriginal and Torres Strait Islander Legal Advocacy</vt:lpstr>
      <vt:lpstr>Acknowledgement of Country</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lpstr>LEGAL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Judy</cp:lastModifiedBy>
  <cp:revision>160</cp:revision>
  <dcterms:created xsi:type="dcterms:W3CDTF">2022-02-20T22:33:12Z</dcterms:created>
  <dcterms:modified xsi:type="dcterms:W3CDTF">2024-08-15T07:54:11Z</dcterms:modified>
</cp:coreProperties>
</file>