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82" r:id="rId5"/>
    <p:sldId id="269" r:id="rId6"/>
    <p:sldId id="270" r:id="rId7"/>
    <p:sldId id="274" r:id="rId8"/>
    <p:sldId id="273" r:id="rId9"/>
    <p:sldId id="272" r:id="rId10"/>
    <p:sldId id="291" r:id="rId11"/>
    <p:sldId id="290" r:id="rId12"/>
    <p:sldId id="275" r:id="rId13"/>
    <p:sldId id="279" r:id="rId14"/>
    <p:sldId id="280" r:id="rId15"/>
    <p:sldId id="281" r:id="rId16"/>
    <p:sldId id="283" r:id="rId17"/>
    <p:sldId id="284" r:id="rId18"/>
    <p:sldId id="286" r:id="rId19"/>
    <p:sldId id="276" r:id="rId20"/>
    <p:sldId id="285" r:id="rId21"/>
    <p:sldId id="287" r:id="rId22"/>
    <p:sldId id="288" r:id="rId23"/>
    <p:sldId id="277" r:id="rId24"/>
    <p:sldId id="278" r:id="rId25"/>
    <p:sldId id="303" r:id="rId26"/>
    <p:sldId id="289" r:id="rId27"/>
    <p:sldId id="296" r:id="rId28"/>
    <p:sldId id="297" r:id="rId29"/>
    <p:sldId id="298" r:id="rId30"/>
    <p:sldId id="299" r:id="rId31"/>
    <p:sldId id="300" r:id="rId32"/>
    <p:sldId id="292" r:id="rId33"/>
    <p:sldId id="293" r:id="rId34"/>
    <p:sldId id="301" r:id="rId35"/>
    <p:sldId id="302" r:id="rId36"/>
    <p:sldId id="294" r:id="rId37"/>
    <p:sldId id="295" r:id="rId38"/>
    <p:sldId id="304" r:id="rId39"/>
    <p:sldId id="305" r:id="rId40"/>
    <p:sldId id="306" r:id="rId41"/>
    <p:sldId id="307" r:id="rId42"/>
    <p:sldId id="309" r:id="rId43"/>
    <p:sldId id="308" r:id="rId4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5518CC6-4F17-452E-8EF0-A51B29AE1E97}" v="286" dt="2022-02-21T00:14:26.3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72" d="100"/>
          <a:sy n="72" d="100"/>
        </p:scale>
        <p:origin x="456"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pPr/>
              <a:t>6/5/2024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pPr/>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pPr/>
              <a:t>6/5/2024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pPr/>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pPr/>
              <a:t>6/5/2024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pPr/>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pPr/>
              <a:t>6/5/2024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pPr/>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pPr/>
              <a:t>6/5/2024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pPr/>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pPr/>
              <a:t>6/5/2024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pPr/>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pPr/>
              <a:t>6/5/2024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pPr/>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pPr/>
              <a:t>6/5/2024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pPr/>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pPr/>
              <a:t>6/5/2024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pPr/>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pPr/>
              <a:t>6/5/2024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pPr/>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pPr/>
              <a:t>6/5/2024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pPr/>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pPr/>
              <a:t>6/5/2024</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pPr/>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s://www.wa.gov.au/government/document-collections/sentencing-1-january-2014-31-december-2020" TargetMode="External"/><Relationship Id="rId2" Type="http://schemas.openxmlformats.org/officeDocument/2006/relationships/hyperlink" Target="https://www.publicdefenders.nsw.gov.au/Pages/public_defenders_research/Sentencing%20Tables/Public_Defenders_Sentencing_Tables.aspx" TargetMode="Externa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classic.austlii.edu.au/au/legis/nsw/consol_act/dmata1985256/sch1.html"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9817" y="261257"/>
            <a:ext cx="11861074" cy="1463040"/>
          </a:xfrm>
        </p:spPr>
        <p:txBody>
          <a:bodyPr>
            <a:normAutofit fontScale="90000"/>
          </a:bodyPr>
          <a:lstStyle/>
          <a:p>
            <a:r>
              <a:rPr lang="en-US" b="1" dirty="0"/>
              <a:t>10861NAT Diploma of Aboriginal and Torres Strait Islander Legal Advocacy</a:t>
            </a:r>
            <a:endParaRPr lang="en-US" dirty="0">
              <a:cs typeface="Calibri Light"/>
            </a:endParaRPr>
          </a:p>
        </p:txBody>
      </p:sp>
      <p:sp>
        <p:nvSpPr>
          <p:cNvPr id="3" name="Subtitle 2"/>
          <p:cNvSpPr>
            <a:spLocks noGrp="1"/>
          </p:cNvSpPr>
          <p:nvPr>
            <p:ph type="subTitle" idx="1"/>
          </p:nvPr>
        </p:nvSpPr>
        <p:spPr>
          <a:xfrm>
            <a:off x="1524000" y="2416629"/>
            <a:ext cx="9144000" cy="2841171"/>
          </a:xfrm>
        </p:spPr>
        <p:txBody>
          <a:bodyPr>
            <a:normAutofit/>
          </a:bodyPr>
          <a:lstStyle/>
          <a:p>
            <a:r>
              <a:rPr lang="en-US" sz="6600" dirty="0"/>
              <a:t>Block 2</a:t>
            </a:r>
          </a:p>
          <a:p>
            <a:r>
              <a:rPr lang="en-US" sz="5400" dirty="0"/>
              <a:t>Assessment 2</a:t>
            </a:r>
          </a:p>
        </p:txBody>
      </p:sp>
      <p:pic>
        <p:nvPicPr>
          <p:cNvPr id="4" name="Picture 4">
            <a:extLst>
              <a:ext uri="{FF2B5EF4-FFF2-40B4-BE49-F238E27FC236}">
                <a16:creationId xmlns:a16="http://schemas.microsoft.com/office/drawing/2014/main" id="{6F55B13B-A11C-45F5-A528-F649924465CB}"/>
              </a:ext>
            </a:extLst>
          </p:cNvPr>
          <p:cNvPicPr>
            <a:picLocks noChangeAspect="1"/>
          </p:cNvPicPr>
          <p:nvPr/>
        </p:nvPicPr>
        <p:blipFill>
          <a:blip r:embed="rId2" cstate="print"/>
          <a:stretch>
            <a:fillRect/>
          </a:stretch>
        </p:blipFill>
        <p:spPr>
          <a:xfrm>
            <a:off x="-7460" y="5885941"/>
            <a:ext cx="12206921" cy="979628"/>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1"/>
            <a:ext cx="10515600" cy="927462"/>
          </a:xfrm>
        </p:spPr>
        <p:txBody>
          <a:bodyPr>
            <a:normAutofit fontScale="90000"/>
          </a:bodyPr>
          <a:lstStyle/>
          <a:p>
            <a:pPr algn="ctr"/>
            <a:r>
              <a:rPr lang="en-GB" b="1" dirty="0"/>
              <a:t>Possible penalties for drug possession</a:t>
            </a:r>
            <a:br>
              <a:rPr lang="en-GB" dirty="0"/>
            </a:br>
            <a:endParaRPr lang="en-US" b="1" dirty="0">
              <a:latin typeface="Calibri Light"/>
              <a:cs typeface="Calibri Light"/>
            </a:endParaRPr>
          </a:p>
        </p:txBody>
      </p:sp>
      <p:sp>
        <p:nvSpPr>
          <p:cNvPr id="3" name="Subtitle 2"/>
          <p:cNvSpPr>
            <a:spLocks noGrp="1"/>
          </p:cNvSpPr>
          <p:nvPr>
            <p:ph idx="1"/>
          </p:nvPr>
        </p:nvSpPr>
        <p:spPr>
          <a:xfrm>
            <a:off x="799011" y="849086"/>
            <a:ext cx="10515600" cy="5044848"/>
          </a:xfrm>
        </p:spPr>
        <p:txBody>
          <a:bodyPr vert="horz" lIns="91440" tIns="45720" rIns="91440" bIns="45720" rtlCol="0" anchor="t">
            <a:normAutofit/>
          </a:bodyPr>
          <a:lstStyle/>
          <a:p>
            <a:pPr>
              <a:buFont typeface="Wingdings" pitchFamily="2" charset="2"/>
              <a:buChar char="Ø"/>
            </a:pPr>
            <a:r>
              <a:rPr lang="en-US" b="1" dirty="0"/>
              <a:t> s 10: Dismissal of charges and conditional discharge of offender</a:t>
            </a:r>
            <a:endParaRPr lang="en-US" dirty="0"/>
          </a:p>
          <a:p>
            <a:pPr>
              <a:buNone/>
            </a:pPr>
            <a:r>
              <a:rPr lang="en-US" dirty="0"/>
              <a:t>(1)  Without proceeding to conviction, a court that finds a person guilty of an offence may make any one of the following orders—(a)  an order directing that the relevant charge be dismissed,</a:t>
            </a:r>
          </a:p>
          <a:p>
            <a:pPr>
              <a:buNone/>
            </a:pPr>
            <a:r>
              <a:rPr lang="en-US" dirty="0"/>
              <a:t>(b)  an order discharging the person under a conditional release order (in which case the court proceeds to make a conditional release order under section 9),</a:t>
            </a:r>
          </a:p>
          <a:p>
            <a:pPr>
              <a:buNone/>
            </a:pPr>
            <a:r>
              <a:rPr lang="en-US" dirty="0"/>
              <a:t>(c)  an order discharging the person on condition that the person enter into an agreement to participate in an intervention program and to comply with any intervention plan arising out of the program.</a:t>
            </a:r>
          </a:p>
          <a:p>
            <a:endParaRPr lang="en-GB" dirty="0"/>
          </a:p>
          <a:p>
            <a:endParaRPr lang="en-US" dirty="0"/>
          </a:p>
        </p:txBody>
      </p:sp>
      <p:pic>
        <p:nvPicPr>
          <p:cNvPr id="4" name="Picture 4">
            <a:extLst>
              <a:ext uri="{FF2B5EF4-FFF2-40B4-BE49-F238E27FC236}">
                <a16:creationId xmlns:a16="http://schemas.microsoft.com/office/drawing/2014/main" id="{6F55B13B-A11C-45F5-A528-F649924465CB}"/>
              </a:ext>
            </a:extLst>
          </p:cNvPr>
          <p:cNvPicPr>
            <a:picLocks noChangeAspect="1"/>
          </p:cNvPicPr>
          <p:nvPr/>
        </p:nvPicPr>
        <p:blipFill>
          <a:blip r:embed="rId2" cstate="print"/>
          <a:stretch>
            <a:fillRect/>
          </a:stretch>
        </p:blipFill>
        <p:spPr>
          <a:xfrm>
            <a:off x="-7460" y="5885941"/>
            <a:ext cx="12206921" cy="979628"/>
          </a:xfrm>
          <a:prstGeom prst="rect">
            <a:avLst/>
          </a:prstGeom>
        </p:spPr>
      </p:pic>
    </p:spTree>
    <p:extLst>
      <p:ext uri="{BB962C8B-B14F-4D97-AF65-F5344CB8AC3E}">
        <p14:creationId xmlns:p14="http://schemas.microsoft.com/office/powerpoint/2010/main" val="16915961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1"/>
            <a:ext cx="10515600" cy="927462"/>
          </a:xfrm>
        </p:spPr>
        <p:txBody>
          <a:bodyPr>
            <a:normAutofit fontScale="90000"/>
          </a:bodyPr>
          <a:lstStyle/>
          <a:p>
            <a:pPr algn="ctr"/>
            <a:r>
              <a:rPr lang="en-GB" b="1" dirty="0"/>
              <a:t>Possible penalties for drug possession</a:t>
            </a:r>
            <a:br>
              <a:rPr lang="en-GB" dirty="0"/>
            </a:br>
            <a:endParaRPr lang="en-US" b="1" dirty="0">
              <a:latin typeface="Calibri Light"/>
              <a:cs typeface="Calibri Light"/>
            </a:endParaRPr>
          </a:p>
        </p:txBody>
      </p:sp>
      <p:sp>
        <p:nvSpPr>
          <p:cNvPr id="3" name="Subtitle 2"/>
          <p:cNvSpPr>
            <a:spLocks noGrp="1"/>
          </p:cNvSpPr>
          <p:nvPr>
            <p:ph idx="1"/>
          </p:nvPr>
        </p:nvSpPr>
        <p:spPr>
          <a:xfrm>
            <a:off x="799011" y="849086"/>
            <a:ext cx="10515600" cy="5044848"/>
          </a:xfrm>
        </p:spPr>
        <p:txBody>
          <a:bodyPr vert="horz" lIns="91440" tIns="45720" rIns="91440" bIns="45720" rtlCol="0" anchor="t">
            <a:normAutofit/>
          </a:bodyPr>
          <a:lstStyle/>
          <a:p>
            <a:pPr>
              <a:buFont typeface="Wingdings" pitchFamily="2" charset="2"/>
              <a:buChar char="Ø"/>
            </a:pPr>
            <a:r>
              <a:rPr lang="en-US" dirty="0"/>
              <a:t>The court must consider the following matters when deciding whether to grant a section 10 dismissal:</a:t>
            </a:r>
          </a:p>
          <a:p>
            <a:pPr>
              <a:buFont typeface="Wingdings" pitchFamily="2" charset="2"/>
              <a:buChar char="Ø"/>
            </a:pPr>
            <a:endParaRPr lang="en-US" dirty="0"/>
          </a:p>
          <a:p>
            <a:r>
              <a:rPr lang="en-US" dirty="0"/>
              <a:t>(a) the person’s character, antecedents (</a:t>
            </a:r>
            <a:r>
              <a:rPr lang="en-US" dirty="0" err="1"/>
              <a:t>ie</a:t>
            </a:r>
            <a:r>
              <a:rPr lang="en-US" dirty="0"/>
              <a:t> history), age, health and mental condition,</a:t>
            </a:r>
          </a:p>
          <a:p>
            <a:r>
              <a:rPr lang="en-US" dirty="0"/>
              <a:t>(b) the trivial nature of the offence,</a:t>
            </a:r>
          </a:p>
          <a:p>
            <a:r>
              <a:rPr lang="en-US" dirty="0"/>
              <a:t>(c) the extenuating circumstances in which the offence was committed, and</a:t>
            </a:r>
          </a:p>
          <a:p>
            <a:r>
              <a:rPr lang="en-US" dirty="0"/>
              <a:t>(d) any other matter that the court thinks proper to consider.</a:t>
            </a:r>
          </a:p>
          <a:p>
            <a:endParaRPr lang="en-US" dirty="0"/>
          </a:p>
        </p:txBody>
      </p:sp>
      <p:pic>
        <p:nvPicPr>
          <p:cNvPr id="4" name="Picture 4">
            <a:extLst>
              <a:ext uri="{FF2B5EF4-FFF2-40B4-BE49-F238E27FC236}">
                <a16:creationId xmlns:a16="http://schemas.microsoft.com/office/drawing/2014/main" id="{6F55B13B-A11C-45F5-A528-F649924465CB}"/>
              </a:ext>
            </a:extLst>
          </p:cNvPr>
          <p:cNvPicPr>
            <a:picLocks noChangeAspect="1"/>
          </p:cNvPicPr>
          <p:nvPr/>
        </p:nvPicPr>
        <p:blipFill>
          <a:blip r:embed="rId2" cstate="print"/>
          <a:stretch>
            <a:fillRect/>
          </a:stretch>
        </p:blipFill>
        <p:spPr>
          <a:xfrm>
            <a:off x="-7460" y="5885941"/>
            <a:ext cx="12206921" cy="979628"/>
          </a:xfrm>
          <a:prstGeom prst="rect">
            <a:avLst/>
          </a:prstGeom>
        </p:spPr>
      </p:pic>
    </p:spTree>
    <p:extLst>
      <p:ext uri="{BB962C8B-B14F-4D97-AF65-F5344CB8AC3E}">
        <p14:creationId xmlns:p14="http://schemas.microsoft.com/office/powerpoint/2010/main" val="169159613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1"/>
            <a:ext cx="10515600" cy="927462"/>
          </a:xfrm>
        </p:spPr>
        <p:txBody>
          <a:bodyPr/>
          <a:lstStyle/>
          <a:p>
            <a:pPr algn="ctr"/>
            <a:r>
              <a:rPr lang="en-GB" b="1" dirty="0"/>
              <a:t>Possible penalties for drug possession</a:t>
            </a:r>
            <a:endParaRPr lang="en-US" b="1" dirty="0">
              <a:latin typeface="Calibri Light"/>
              <a:cs typeface="Calibri Light"/>
            </a:endParaRPr>
          </a:p>
        </p:txBody>
      </p:sp>
      <p:sp>
        <p:nvSpPr>
          <p:cNvPr id="3" name="Subtitle 2"/>
          <p:cNvSpPr>
            <a:spLocks noGrp="1"/>
          </p:cNvSpPr>
          <p:nvPr>
            <p:ph idx="1"/>
          </p:nvPr>
        </p:nvSpPr>
        <p:spPr>
          <a:xfrm>
            <a:off x="799011" y="1110343"/>
            <a:ext cx="10515600" cy="4783591"/>
          </a:xfrm>
        </p:spPr>
        <p:txBody>
          <a:bodyPr vert="horz" lIns="91440" tIns="45720" rIns="91440" bIns="45720" rtlCol="0" anchor="t">
            <a:normAutofit lnSpcReduction="10000"/>
          </a:bodyPr>
          <a:lstStyle/>
          <a:p>
            <a:pPr>
              <a:buFont typeface="Wingdings" pitchFamily="2" charset="2"/>
              <a:buChar char="Ø"/>
            </a:pPr>
            <a:r>
              <a:rPr lang="en-GB" b="1" dirty="0"/>
              <a:t>Section 9(1)(b) conditional release order without conviction (previously known as a Section 10 good behaviour bond)</a:t>
            </a:r>
            <a:endParaRPr lang="en-GB" dirty="0"/>
          </a:p>
          <a:p>
            <a:r>
              <a:rPr lang="en-GB" dirty="0"/>
              <a:t>A Conditional Release Order can be given to a person without a criminal conviction. The Order can last for up to two years and it starts from the date of the sentence.</a:t>
            </a:r>
          </a:p>
          <a:p>
            <a:r>
              <a:rPr lang="en-GB" dirty="0"/>
              <a:t>The only mandatory condition of the Order is that the person does not commit any further offences. There are however other conditions that the Court can impose, such as supervision or the undertaking of drug rehabilitation.</a:t>
            </a:r>
          </a:p>
          <a:p>
            <a:r>
              <a:rPr lang="en-GB" dirty="0"/>
              <a:t>If the person breaches the Order, the court can revoke the </a:t>
            </a:r>
            <a:r>
              <a:rPr lang="en-GB" dirty="0" err="1"/>
              <a:t>the</a:t>
            </a:r>
            <a:r>
              <a:rPr lang="en-GB" dirty="0"/>
              <a:t> Order and re-sentence the offender to a harsher form of punishment, including a criminal conviction.</a:t>
            </a:r>
          </a:p>
          <a:p>
            <a:endParaRPr lang="en-US" dirty="0"/>
          </a:p>
        </p:txBody>
      </p:sp>
      <p:pic>
        <p:nvPicPr>
          <p:cNvPr id="4" name="Picture 4">
            <a:extLst>
              <a:ext uri="{FF2B5EF4-FFF2-40B4-BE49-F238E27FC236}">
                <a16:creationId xmlns:a16="http://schemas.microsoft.com/office/drawing/2014/main" id="{6F55B13B-A11C-45F5-A528-F649924465CB}"/>
              </a:ext>
            </a:extLst>
          </p:cNvPr>
          <p:cNvPicPr>
            <a:picLocks noChangeAspect="1"/>
          </p:cNvPicPr>
          <p:nvPr/>
        </p:nvPicPr>
        <p:blipFill>
          <a:blip r:embed="rId2" cstate="print"/>
          <a:stretch>
            <a:fillRect/>
          </a:stretch>
        </p:blipFill>
        <p:spPr>
          <a:xfrm>
            <a:off x="-7460" y="5885941"/>
            <a:ext cx="12206921" cy="979628"/>
          </a:xfrm>
          <a:prstGeom prst="rect">
            <a:avLst/>
          </a:prstGeom>
        </p:spPr>
      </p:pic>
    </p:spTree>
    <p:extLst>
      <p:ext uri="{BB962C8B-B14F-4D97-AF65-F5344CB8AC3E}">
        <p14:creationId xmlns:p14="http://schemas.microsoft.com/office/powerpoint/2010/main" val="16915961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1"/>
            <a:ext cx="10515600" cy="927462"/>
          </a:xfrm>
        </p:spPr>
        <p:txBody>
          <a:bodyPr/>
          <a:lstStyle/>
          <a:p>
            <a:pPr algn="ctr"/>
            <a:r>
              <a:rPr lang="en-GB" b="1" dirty="0"/>
              <a:t>Possible penalties for drug possession</a:t>
            </a:r>
            <a:endParaRPr lang="en-US" b="1" dirty="0">
              <a:latin typeface="Calibri Light"/>
              <a:cs typeface="Calibri Light"/>
            </a:endParaRPr>
          </a:p>
        </p:txBody>
      </p:sp>
      <p:sp>
        <p:nvSpPr>
          <p:cNvPr id="3" name="Subtitle 2"/>
          <p:cNvSpPr>
            <a:spLocks noGrp="1"/>
          </p:cNvSpPr>
          <p:nvPr>
            <p:ph idx="1"/>
          </p:nvPr>
        </p:nvSpPr>
        <p:spPr>
          <a:xfrm>
            <a:off x="799011" y="979714"/>
            <a:ext cx="10515600" cy="4914220"/>
          </a:xfrm>
        </p:spPr>
        <p:txBody>
          <a:bodyPr vert="horz" lIns="91440" tIns="45720" rIns="91440" bIns="45720" rtlCol="0" anchor="t">
            <a:normAutofit fontScale="92500" lnSpcReduction="10000"/>
          </a:bodyPr>
          <a:lstStyle/>
          <a:p>
            <a:pPr>
              <a:buFont typeface="Wingdings" pitchFamily="2" charset="2"/>
              <a:buChar char="Ø"/>
            </a:pPr>
            <a:r>
              <a:rPr lang="en-GB" b="1" dirty="0"/>
              <a:t>Section 9(1)(a) conditional release order with conviction</a:t>
            </a:r>
            <a:endParaRPr lang="en-GB" dirty="0"/>
          </a:p>
          <a:p>
            <a:r>
              <a:rPr lang="en-GB" dirty="0"/>
              <a:t>This good behaviour bond is identical to the one above, except that it comes with a criminal conviction. It otherwise comes with the same terms and conditions.</a:t>
            </a:r>
          </a:p>
          <a:p>
            <a:pPr>
              <a:buFont typeface="Wingdings" pitchFamily="2" charset="2"/>
              <a:buChar char="Ø"/>
            </a:pPr>
            <a:r>
              <a:rPr lang="en-GB" b="1" dirty="0"/>
              <a:t>Fine</a:t>
            </a:r>
            <a:endParaRPr lang="en-GB" dirty="0"/>
          </a:p>
          <a:p>
            <a:r>
              <a:rPr lang="en-GB" dirty="0"/>
              <a:t>Recent statistics indicate that the most common penalty for an offence of possess prohibited drug is a fine. The average fine being $300.</a:t>
            </a:r>
          </a:p>
          <a:p>
            <a:r>
              <a:rPr lang="en-GB" dirty="0"/>
              <a:t>In NSW a court cannot give someone a fine without giving them a criminal conviction.</a:t>
            </a:r>
          </a:p>
          <a:p>
            <a:r>
              <a:rPr lang="en-GB" dirty="0"/>
              <a:t>If the Court decides that a fine is the most appropriate sentence, the court is required to consider the persons current financial situation and their ability to pay a fine.</a:t>
            </a:r>
          </a:p>
          <a:p>
            <a:endParaRPr lang="en-GB" dirty="0"/>
          </a:p>
          <a:p>
            <a:endParaRPr lang="en-US" dirty="0"/>
          </a:p>
        </p:txBody>
      </p:sp>
      <p:pic>
        <p:nvPicPr>
          <p:cNvPr id="4" name="Picture 4">
            <a:extLst>
              <a:ext uri="{FF2B5EF4-FFF2-40B4-BE49-F238E27FC236}">
                <a16:creationId xmlns:a16="http://schemas.microsoft.com/office/drawing/2014/main" id="{6F55B13B-A11C-45F5-A528-F649924465CB}"/>
              </a:ext>
            </a:extLst>
          </p:cNvPr>
          <p:cNvPicPr>
            <a:picLocks noChangeAspect="1"/>
          </p:cNvPicPr>
          <p:nvPr/>
        </p:nvPicPr>
        <p:blipFill>
          <a:blip r:embed="rId2" cstate="print"/>
          <a:stretch>
            <a:fillRect/>
          </a:stretch>
        </p:blipFill>
        <p:spPr>
          <a:xfrm>
            <a:off x="-7460" y="5885941"/>
            <a:ext cx="12206921" cy="979628"/>
          </a:xfrm>
          <a:prstGeom prst="rect">
            <a:avLst/>
          </a:prstGeom>
        </p:spPr>
      </p:pic>
    </p:spTree>
    <p:extLst>
      <p:ext uri="{BB962C8B-B14F-4D97-AF65-F5344CB8AC3E}">
        <p14:creationId xmlns:p14="http://schemas.microsoft.com/office/powerpoint/2010/main" val="16915961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1"/>
            <a:ext cx="10515600" cy="927462"/>
          </a:xfrm>
        </p:spPr>
        <p:txBody>
          <a:bodyPr/>
          <a:lstStyle/>
          <a:p>
            <a:pPr algn="ctr"/>
            <a:r>
              <a:rPr lang="en-GB" b="1" dirty="0"/>
              <a:t>Possible penalties for drug possession</a:t>
            </a:r>
            <a:endParaRPr lang="en-US" b="1" dirty="0">
              <a:latin typeface="Calibri Light"/>
              <a:cs typeface="Calibri Light"/>
            </a:endParaRPr>
          </a:p>
        </p:txBody>
      </p:sp>
      <p:sp>
        <p:nvSpPr>
          <p:cNvPr id="3" name="Subtitle 2"/>
          <p:cNvSpPr>
            <a:spLocks noGrp="1"/>
          </p:cNvSpPr>
          <p:nvPr>
            <p:ph idx="1"/>
          </p:nvPr>
        </p:nvSpPr>
        <p:spPr>
          <a:xfrm>
            <a:off x="799011" y="1371600"/>
            <a:ext cx="10515600" cy="4522334"/>
          </a:xfrm>
        </p:spPr>
        <p:txBody>
          <a:bodyPr vert="horz" lIns="91440" tIns="45720" rIns="91440" bIns="45720" rtlCol="0" anchor="t">
            <a:normAutofit/>
          </a:bodyPr>
          <a:lstStyle/>
          <a:p>
            <a:pPr>
              <a:buFont typeface="Wingdings" pitchFamily="2" charset="2"/>
              <a:buChar char="Ø"/>
            </a:pPr>
            <a:r>
              <a:rPr lang="en-GB" dirty="0"/>
              <a:t>In more serious cases of offending or repeat offending the Court may consider imposing harsher forms of punishment including Community service orders (CSO), Intensive Corrections Orders and in the worst case a term of imprisonment.</a:t>
            </a:r>
          </a:p>
          <a:p>
            <a:endParaRPr lang="en-US" dirty="0"/>
          </a:p>
        </p:txBody>
      </p:sp>
      <p:pic>
        <p:nvPicPr>
          <p:cNvPr id="4" name="Picture 4">
            <a:extLst>
              <a:ext uri="{FF2B5EF4-FFF2-40B4-BE49-F238E27FC236}">
                <a16:creationId xmlns:a16="http://schemas.microsoft.com/office/drawing/2014/main" id="{6F55B13B-A11C-45F5-A528-F649924465CB}"/>
              </a:ext>
            </a:extLst>
          </p:cNvPr>
          <p:cNvPicPr>
            <a:picLocks noChangeAspect="1"/>
          </p:cNvPicPr>
          <p:nvPr/>
        </p:nvPicPr>
        <p:blipFill>
          <a:blip r:embed="rId2" cstate="print"/>
          <a:stretch>
            <a:fillRect/>
          </a:stretch>
        </p:blipFill>
        <p:spPr>
          <a:xfrm>
            <a:off x="-7460" y="5885941"/>
            <a:ext cx="12206921" cy="979628"/>
          </a:xfrm>
          <a:prstGeom prst="rect">
            <a:avLst/>
          </a:prstGeom>
        </p:spPr>
      </p:pic>
    </p:spTree>
    <p:extLst>
      <p:ext uri="{BB962C8B-B14F-4D97-AF65-F5344CB8AC3E}">
        <p14:creationId xmlns:p14="http://schemas.microsoft.com/office/powerpoint/2010/main" val="16915961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131" y="156755"/>
            <a:ext cx="11782697" cy="1358536"/>
          </a:xfrm>
        </p:spPr>
        <p:txBody>
          <a:bodyPr>
            <a:normAutofit fontScale="90000"/>
          </a:bodyPr>
          <a:lstStyle/>
          <a:p>
            <a:pPr algn="ctr"/>
            <a:r>
              <a:rPr lang="en-GB" b="1" dirty="0"/>
              <a:t>Avoiding a criminal conviction for possess prohibited drug</a:t>
            </a:r>
            <a:br>
              <a:rPr lang="en-GB" dirty="0"/>
            </a:br>
            <a:endParaRPr lang="en-US" dirty="0">
              <a:latin typeface="Calibri Light"/>
              <a:cs typeface="Calibri Light"/>
            </a:endParaRPr>
          </a:p>
        </p:txBody>
      </p:sp>
      <p:sp>
        <p:nvSpPr>
          <p:cNvPr id="3" name="Subtitle 2"/>
          <p:cNvSpPr>
            <a:spLocks noGrp="1"/>
          </p:cNvSpPr>
          <p:nvPr>
            <p:ph idx="1"/>
          </p:nvPr>
        </p:nvSpPr>
        <p:spPr>
          <a:xfrm>
            <a:off x="248194" y="1371600"/>
            <a:ext cx="11066417" cy="4522334"/>
          </a:xfrm>
        </p:spPr>
        <p:txBody>
          <a:bodyPr vert="horz" lIns="91440" tIns="45720" rIns="91440" bIns="45720" rtlCol="0" anchor="t">
            <a:normAutofit fontScale="92500" lnSpcReduction="10000"/>
          </a:bodyPr>
          <a:lstStyle/>
          <a:p>
            <a:pPr>
              <a:buFont typeface="Wingdings" pitchFamily="2" charset="2"/>
              <a:buChar char="Ø"/>
            </a:pPr>
            <a:r>
              <a:rPr lang="en-GB" dirty="0"/>
              <a:t>There are many factors which the Court must consider when determining whether or not to record a criminal conviction. This includes both the objective circumstances of the offence and the subjective circumstances of the person.</a:t>
            </a:r>
          </a:p>
          <a:p>
            <a:pPr>
              <a:buFont typeface="Wingdings" pitchFamily="2" charset="2"/>
              <a:buChar char="Ø"/>
            </a:pPr>
            <a:r>
              <a:rPr lang="en-GB" b="1" u="sng" dirty="0"/>
              <a:t>Cannabis Caution Scheme</a:t>
            </a:r>
            <a:endParaRPr lang="en-GB" dirty="0"/>
          </a:p>
          <a:p>
            <a:r>
              <a:rPr lang="en-GB" dirty="0"/>
              <a:t>The Cannabis Cautionary Scheme only applies to cannabis. The scheme allows police officers to caution people for cannabis possession instead of charging them with possess prohibited drug.</a:t>
            </a:r>
          </a:p>
          <a:p>
            <a:r>
              <a:rPr lang="en-GB" dirty="0"/>
              <a:t>The scheme only applies to 15 grams or less and it can only be given to a person once. A person will also be ineligible for the Cannabis Caution Scheme if they have been convicted of drug possession in the past.</a:t>
            </a:r>
          </a:p>
          <a:p>
            <a:r>
              <a:rPr lang="en-GB" dirty="0"/>
              <a:t>The Scheme allows police officers to consider the legal and health implications of a person’s cannabis use and the overall triviality of the situation.</a:t>
            </a:r>
          </a:p>
          <a:p>
            <a:pPr>
              <a:buFont typeface="Wingdings" pitchFamily="2" charset="2"/>
              <a:buChar char="Ø"/>
            </a:pPr>
            <a:endParaRPr lang="en-GB" dirty="0"/>
          </a:p>
          <a:p>
            <a:endParaRPr lang="en-US" dirty="0"/>
          </a:p>
        </p:txBody>
      </p:sp>
      <p:pic>
        <p:nvPicPr>
          <p:cNvPr id="4" name="Picture 4">
            <a:extLst>
              <a:ext uri="{FF2B5EF4-FFF2-40B4-BE49-F238E27FC236}">
                <a16:creationId xmlns:a16="http://schemas.microsoft.com/office/drawing/2014/main" id="{6F55B13B-A11C-45F5-A528-F649924465CB}"/>
              </a:ext>
            </a:extLst>
          </p:cNvPr>
          <p:cNvPicPr>
            <a:picLocks noChangeAspect="1"/>
          </p:cNvPicPr>
          <p:nvPr/>
        </p:nvPicPr>
        <p:blipFill>
          <a:blip r:embed="rId2" cstate="print"/>
          <a:stretch>
            <a:fillRect/>
          </a:stretch>
        </p:blipFill>
        <p:spPr>
          <a:xfrm>
            <a:off x="-7460" y="5885941"/>
            <a:ext cx="12206921" cy="979628"/>
          </a:xfrm>
          <a:prstGeom prst="rect">
            <a:avLst/>
          </a:prstGeom>
        </p:spPr>
      </p:pic>
    </p:spTree>
    <p:extLst>
      <p:ext uri="{BB962C8B-B14F-4D97-AF65-F5344CB8AC3E}">
        <p14:creationId xmlns:p14="http://schemas.microsoft.com/office/powerpoint/2010/main" val="16915961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131" y="156755"/>
            <a:ext cx="11782697" cy="1358536"/>
          </a:xfrm>
        </p:spPr>
        <p:txBody>
          <a:bodyPr>
            <a:normAutofit/>
          </a:bodyPr>
          <a:lstStyle/>
          <a:p>
            <a:pPr algn="ctr"/>
            <a:r>
              <a:rPr lang="en-GB" b="1" dirty="0"/>
              <a:t>Objective seriousness in drug possession cases</a:t>
            </a:r>
            <a:br>
              <a:rPr lang="en-GB" dirty="0"/>
            </a:br>
            <a:endParaRPr lang="en-US" dirty="0">
              <a:latin typeface="Calibri Light"/>
              <a:cs typeface="Calibri Light"/>
            </a:endParaRPr>
          </a:p>
        </p:txBody>
      </p:sp>
      <p:sp>
        <p:nvSpPr>
          <p:cNvPr id="3" name="Subtitle 2"/>
          <p:cNvSpPr>
            <a:spLocks noGrp="1"/>
          </p:cNvSpPr>
          <p:nvPr>
            <p:ph idx="1"/>
          </p:nvPr>
        </p:nvSpPr>
        <p:spPr>
          <a:xfrm>
            <a:off x="248194" y="1149530"/>
            <a:ext cx="11730446" cy="4744403"/>
          </a:xfrm>
        </p:spPr>
        <p:txBody>
          <a:bodyPr vert="horz" lIns="91440" tIns="45720" rIns="91440" bIns="45720" rtlCol="0" anchor="t">
            <a:normAutofit fontScale="92500" lnSpcReduction="20000"/>
          </a:bodyPr>
          <a:lstStyle/>
          <a:p>
            <a:pPr>
              <a:buFont typeface="Wingdings" pitchFamily="2" charset="2"/>
              <a:buChar char="Ø"/>
            </a:pPr>
            <a:r>
              <a:rPr lang="en-GB" dirty="0"/>
              <a:t>Objective seriousness is one of the most important factors in deciding whether or not to impose a criminal conviction. This involves the court comparing the particular case of drug possession with other cases of drug possession in order to determine how seriousness the offence is. Some of the factors the court will consider includes:</a:t>
            </a:r>
          </a:p>
          <a:p>
            <a:pPr lvl="0">
              <a:buFont typeface="Wingdings" pitchFamily="2" charset="2"/>
              <a:buChar char="Ø"/>
            </a:pPr>
            <a:r>
              <a:rPr lang="en-GB" b="1" dirty="0"/>
              <a:t>The weight of the drug: </a:t>
            </a:r>
            <a:endParaRPr lang="en-GB" dirty="0"/>
          </a:p>
          <a:p>
            <a:r>
              <a:rPr lang="en-GB" dirty="0"/>
              <a:t>The more the drug weighs the more serious the offence will be. Often, police will weigh the drugs with its packaging and this can increase the weight significantly. If this is the case it is important that the lawyer requests for the drugs to be weighed without the packaging.</a:t>
            </a:r>
          </a:p>
          <a:p>
            <a:pPr lvl="0">
              <a:buFont typeface="Wingdings" pitchFamily="2" charset="2"/>
              <a:buChar char="Ø"/>
            </a:pPr>
            <a:r>
              <a:rPr lang="en-GB" b="1" dirty="0"/>
              <a:t>The reason the person was possessing prohibited drugs:</a:t>
            </a:r>
            <a:endParaRPr lang="en-GB" dirty="0"/>
          </a:p>
          <a:p>
            <a:r>
              <a:rPr lang="en-GB" dirty="0"/>
              <a:t>The reason the person was possessing the drug can be a critical factor. For example. someone who uses drugs to ease pain or to help them deal with mental health problems is generally considered to be less serious than people who use it just for fun.</a:t>
            </a:r>
          </a:p>
          <a:p>
            <a:pPr>
              <a:buFont typeface="Wingdings" pitchFamily="2" charset="2"/>
              <a:buChar char="Ø"/>
            </a:pPr>
            <a:endParaRPr lang="en-GB" dirty="0"/>
          </a:p>
          <a:p>
            <a:endParaRPr lang="en-US" dirty="0"/>
          </a:p>
        </p:txBody>
      </p:sp>
      <p:pic>
        <p:nvPicPr>
          <p:cNvPr id="4" name="Picture 4">
            <a:extLst>
              <a:ext uri="{FF2B5EF4-FFF2-40B4-BE49-F238E27FC236}">
                <a16:creationId xmlns:a16="http://schemas.microsoft.com/office/drawing/2014/main" id="{6F55B13B-A11C-45F5-A528-F649924465CB}"/>
              </a:ext>
            </a:extLst>
          </p:cNvPr>
          <p:cNvPicPr>
            <a:picLocks noChangeAspect="1"/>
          </p:cNvPicPr>
          <p:nvPr/>
        </p:nvPicPr>
        <p:blipFill>
          <a:blip r:embed="rId2" cstate="print"/>
          <a:stretch>
            <a:fillRect/>
          </a:stretch>
        </p:blipFill>
        <p:spPr>
          <a:xfrm>
            <a:off x="-7460" y="5885941"/>
            <a:ext cx="12206921" cy="979628"/>
          </a:xfrm>
          <a:prstGeom prst="rect">
            <a:avLst/>
          </a:prstGeom>
        </p:spPr>
      </p:pic>
    </p:spTree>
    <p:extLst>
      <p:ext uri="{BB962C8B-B14F-4D97-AF65-F5344CB8AC3E}">
        <p14:creationId xmlns:p14="http://schemas.microsoft.com/office/powerpoint/2010/main" val="16915961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5131" y="156755"/>
            <a:ext cx="11782697" cy="1358536"/>
          </a:xfrm>
        </p:spPr>
        <p:txBody>
          <a:bodyPr>
            <a:normAutofit/>
          </a:bodyPr>
          <a:lstStyle/>
          <a:p>
            <a:pPr algn="ctr"/>
            <a:r>
              <a:rPr lang="en-GB" b="1" dirty="0"/>
              <a:t>Objective seriousness in drug possession cases</a:t>
            </a:r>
            <a:br>
              <a:rPr lang="en-GB" dirty="0"/>
            </a:br>
            <a:endParaRPr lang="en-US" dirty="0">
              <a:latin typeface="Calibri Light"/>
              <a:cs typeface="Calibri Light"/>
            </a:endParaRPr>
          </a:p>
        </p:txBody>
      </p:sp>
      <p:sp>
        <p:nvSpPr>
          <p:cNvPr id="3" name="Subtitle 2"/>
          <p:cNvSpPr>
            <a:spLocks noGrp="1"/>
          </p:cNvSpPr>
          <p:nvPr>
            <p:ph idx="1"/>
          </p:nvPr>
        </p:nvSpPr>
        <p:spPr>
          <a:xfrm>
            <a:off x="248194" y="1345474"/>
            <a:ext cx="11730446" cy="4548459"/>
          </a:xfrm>
        </p:spPr>
        <p:txBody>
          <a:bodyPr vert="horz" lIns="91440" tIns="45720" rIns="91440" bIns="45720" rtlCol="0" anchor="t">
            <a:normAutofit/>
          </a:bodyPr>
          <a:lstStyle/>
          <a:p>
            <a:pPr lvl="0">
              <a:buFont typeface="Wingdings" pitchFamily="2" charset="2"/>
              <a:buChar char="Ø"/>
            </a:pPr>
            <a:r>
              <a:rPr lang="en-GB" b="1" dirty="0"/>
              <a:t>The amount of planning involved in the drug possession:</a:t>
            </a:r>
            <a:endParaRPr lang="en-GB" dirty="0"/>
          </a:p>
          <a:p>
            <a:r>
              <a:rPr lang="en-GB" dirty="0"/>
              <a:t>A person who has a long time to think about their actions, is considered to be more serious than for example, someone who makes a drunken spontaneous choice at the pub.</a:t>
            </a:r>
          </a:p>
          <a:p>
            <a:pPr lvl="0">
              <a:buFont typeface="Wingdings" pitchFamily="2" charset="2"/>
              <a:buChar char="Ø"/>
            </a:pPr>
            <a:r>
              <a:rPr lang="en-GB" b="1" dirty="0"/>
              <a:t>The persons co-operation with the police</a:t>
            </a:r>
            <a:endParaRPr lang="en-GB" dirty="0"/>
          </a:p>
          <a:p>
            <a:r>
              <a:rPr lang="en-GB" dirty="0"/>
              <a:t>If a person co-operates with police and assists their enquiries the court must take that into account when sentencing them. This also includes any admissions a person made to the police.</a:t>
            </a:r>
          </a:p>
          <a:p>
            <a:pPr>
              <a:buFont typeface="Wingdings" pitchFamily="2" charset="2"/>
              <a:buChar char="Ø"/>
            </a:pPr>
            <a:endParaRPr lang="en-GB" dirty="0"/>
          </a:p>
          <a:p>
            <a:endParaRPr lang="en-US" dirty="0"/>
          </a:p>
        </p:txBody>
      </p:sp>
      <p:pic>
        <p:nvPicPr>
          <p:cNvPr id="4" name="Picture 4">
            <a:extLst>
              <a:ext uri="{FF2B5EF4-FFF2-40B4-BE49-F238E27FC236}">
                <a16:creationId xmlns:a16="http://schemas.microsoft.com/office/drawing/2014/main" id="{6F55B13B-A11C-45F5-A528-F649924465CB}"/>
              </a:ext>
            </a:extLst>
          </p:cNvPr>
          <p:cNvPicPr>
            <a:picLocks noChangeAspect="1"/>
          </p:cNvPicPr>
          <p:nvPr/>
        </p:nvPicPr>
        <p:blipFill>
          <a:blip r:embed="rId2" cstate="print"/>
          <a:stretch>
            <a:fillRect/>
          </a:stretch>
        </p:blipFill>
        <p:spPr>
          <a:xfrm>
            <a:off x="-7460" y="5885941"/>
            <a:ext cx="12206921" cy="979628"/>
          </a:xfrm>
          <a:prstGeom prst="rect">
            <a:avLst/>
          </a:prstGeom>
        </p:spPr>
      </p:pic>
    </p:spTree>
    <p:extLst>
      <p:ext uri="{BB962C8B-B14F-4D97-AF65-F5344CB8AC3E}">
        <p14:creationId xmlns:p14="http://schemas.microsoft.com/office/powerpoint/2010/main" val="16915961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1"/>
            <a:ext cx="10515600" cy="927462"/>
          </a:xfrm>
        </p:spPr>
        <p:txBody>
          <a:bodyPr>
            <a:normAutofit fontScale="90000"/>
          </a:bodyPr>
          <a:lstStyle/>
          <a:p>
            <a:pPr algn="ctr"/>
            <a:r>
              <a:rPr lang="en-GB" b="1" dirty="0"/>
              <a:t>Subjective considerations in drug possession cases</a:t>
            </a:r>
            <a:br>
              <a:rPr lang="en-GB" dirty="0"/>
            </a:br>
            <a:endParaRPr lang="en-US" b="1" dirty="0">
              <a:latin typeface="Calibri Light"/>
              <a:cs typeface="Calibri Light"/>
            </a:endParaRPr>
          </a:p>
        </p:txBody>
      </p:sp>
      <p:sp>
        <p:nvSpPr>
          <p:cNvPr id="3" name="Subtitle 2"/>
          <p:cNvSpPr>
            <a:spLocks noGrp="1"/>
          </p:cNvSpPr>
          <p:nvPr>
            <p:ph idx="1"/>
          </p:nvPr>
        </p:nvSpPr>
        <p:spPr>
          <a:xfrm>
            <a:off x="391886" y="757646"/>
            <a:ext cx="10922725" cy="5136288"/>
          </a:xfrm>
        </p:spPr>
        <p:txBody>
          <a:bodyPr vert="horz" lIns="91440" tIns="45720" rIns="91440" bIns="45720" rtlCol="0" anchor="t">
            <a:normAutofit fontScale="85000" lnSpcReduction="20000"/>
          </a:bodyPr>
          <a:lstStyle/>
          <a:p>
            <a:pPr>
              <a:buFont typeface="Wingdings" pitchFamily="2" charset="2"/>
              <a:buChar char="Ø"/>
            </a:pPr>
            <a:r>
              <a:rPr lang="en-GB" dirty="0"/>
              <a:t>These are the personal circumstances of the offender. These are equally important as objective seriousness. Some of the most common subjective factors are:</a:t>
            </a:r>
          </a:p>
          <a:p>
            <a:pPr lvl="0">
              <a:buFont typeface="Wingdings" pitchFamily="2" charset="2"/>
              <a:buChar char="Ø"/>
            </a:pPr>
            <a:r>
              <a:rPr lang="en-GB" b="1" dirty="0"/>
              <a:t>The age of the person:</a:t>
            </a:r>
            <a:endParaRPr lang="en-GB" dirty="0"/>
          </a:p>
          <a:p>
            <a:r>
              <a:rPr lang="en-GB" dirty="0"/>
              <a:t>Young people are generally given more leniency due to their immaturity. People who are older than 30 are generally expected to know better.</a:t>
            </a:r>
          </a:p>
          <a:p>
            <a:pPr lvl="0">
              <a:buFont typeface="Wingdings" pitchFamily="2" charset="2"/>
              <a:buChar char="Ø"/>
            </a:pPr>
            <a:r>
              <a:rPr lang="en-GB" b="1" dirty="0"/>
              <a:t>Criminal history:</a:t>
            </a:r>
            <a:endParaRPr lang="en-GB" dirty="0"/>
          </a:p>
          <a:p>
            <a:r>
              <a:rPr lang="en-GB" dirty="0"/>
              <a:t>If a person does not have a criminal history or has minimal criminal history, they are generally treated more leniently by the courts.</a:t>
            </a:r>
          </a:p>
          <a:p>
            <a:pPr lvl="0">
              <a:buFont typeface="Wingdings" pitchFamily="2" charset="2"/>
              <a:buChar char="Ø"/>
            </a:pPr>
            <a:r>
              <a:rPr lang="en-GB" b="1" dirty="0"/>
              <a:t>Education and employment:</a:t>
            </a:r>
            <a:endParaRPr lang="en-GB" dirty="0"/>
          </a:p>
          <a:p>
            <a:r>
              <a:rPr lang="en-GB" dirty="0"/>
              <a:t>Education and employment are also matters that the Court must consider. Especially if there is a risk that the person might lose their job or career if they are convicted.</a:t>
            </a:r>
          </a:p>
          <a:p>
            <a:pPr lvl="0">
              <a:buFont typeface="Wingdings" pitchFamily="2" charset="2"/>
              <a:buChar char="Ø"/>
            </a:pPr>
            <a:r>
              <a:rPr lang="en-GB" b="1" dirty="0"/>
              <a:t>Financial circumstances:</a:t>
            </a:r>
            <a:endParaRPr lang="en-GB" dirty="0"/>
          </a:p>
          <a:p>
            <a:r>
              <a:rPr lang="en-GB" dirty="0"/>
              <a:t>The Financial circumstances of a person is relevant. Especially, if the court chooses to fine the person.</a:t>
            </a:r>
          </a:p>
          <a:p>
            <a:endParaRPr lang="en-US" dirty="0"/>
          </a:p>
        </p:txBody>
      </p:sp>
      <p:pic>
        <p:nvPicPr>
          <p:cNvPr id="4" name="Picture 4">
            <a:extLst>
              <a:ext uri="{FF2B5EF4-FFF2-40B4-BE49-F238E27FC236}">
                <a16:creationId xmlns:a16="http://schemas.microsoft.com/office/drawing/2014/main" id="{6F55B13B-A11C-45F5-A528-F649924465CB}"/>
              </a:ext>
            </a:extLst>
          </p:cNvPr>
          <p:cNvPicPr>
            <a:picLocks noChangeAspect="1"/>
          </p:cNvPicPr>
          <p:nvPr/>
        </p:nvPicPr>
        <p:blipFill>
          <a:blip r:embed="rId2" cstate="print"/>
          <a:stretch>
            <a:fillRect/>
          </a:stretch>
        </p:blipFill>
        <p:spPr>
          <a:xfrm>
            <a:off x="-7460" y="5885941"/>
            <a:ext cx="12206921" cy="979628"/>
          </a:xfrm>
          <a:prstGeom prst="rect">
            <a:avLst/>
          </a:prstGeom>
        </p:spPr>
      </p:pic>
    </p:spTree>
    <p:extLst>
      <p:ext uri="{BB962C8B-B14F-4D97-AF65-F5344CB8AC3E}">
        <p14:creationId xmlns:p14="http://schemas.microsoft.com/office/powerpoint/2010/main" val="16915961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1"/>
            <a:ext cx="10515600" cy="927462"/>
          </a:xfrm>
        </p:spPr>
        <p:txBody>
          <a:bodyPr>
            <a:normAutofit fontScale="90000"/>
          </a:bodyPr>
          <a:lstStyle/>
          <a:p>
            <a:pPr algn="ctr"/>
            <a:r>
              <a:rPr lang="en-GB" b="1" dirty="0"/>
              <a:t>Subjective considerations in drug possession cases</a:t>
            </a:r>
            <a:br>
              <a:rPr lang="en-GB" dirty="0"/>
            </a:br>
            <a:endParaRPr lang="en-US" b="1" dirty="0">
              <a:latin typeface="Calibri Light"/>
              <a:cs typeface="Calibri Light"/>
            </a:endParaRPr>
          </a:p>
        </p:txBody>
      </p:sp>
      <p:sp>
        <p:nvSpPr>
          <p:cNvPr id="3" name="Subtitle 2"/>
          <p:cNvSpPr>
            <a:spLocks noGrp="1"/>
          </p:cNvSpPr>
          <p:nvPr>
            <p:ph idx="1"/>
          </p:nvPr>
        </p:nvSpPr>
        <p:spPr>
          <a:xfrm>
            <a:off x="799011" y="875211"/>
            <a:ext cx="10515600" cy="5018723"/>
          </a:xfrm>
        </p:spPr>
        <p:txBody>
          <a:bodyPr vert="horz" lIns="91440" tIns="45720" rIns="91440" bIns="45720" rtlCol="0" anchor="t">
            <a:normAutofit lnSpcReduction="10000"/>
          </a:bodyPr>
          <a:lstStyle/>
          <a:p>
            <a:pPr lvl="0">
              <a:buFont typeface="Wingdings" pitchFamily="2" charset="2"/>
              <a:buChar char="Ø"/>
            </a:pPr>
            <a:r>
              <a:rPr lang="en-GB" b="1" dirty="0"/>
              <a:t>The persons attitude and whether they have shown remorse:</a:t>
            </a:r>
            <a:endParaRPr lang="en-GB" dirty="0"/>
          </a:p>
          <a:p>
            <a:r>
              <a:rPr lang="en-GB" dirty="0"/>
              <a:t>A persons attitude towards their offence of drug possession is very important. A person will need to show the court that they regret their actions, that they are sorry and importantly that they wont do it again.</a:t>
            </a:r>
          </a:p>
          <a:p>
            <a:pPr lvl="0">
              <a:buFont typeface="Wingdings" pitchFamily="2" charset="2"/>
              <a:buChar char="Ø"/>
            </a:pPr>
            <a:r>
              <a:rPr lang="en-GB" b="1" dirty="0"/>
              <a:t>Whether the offending is out of character:</a:t>
            </a:r>
            <a:endParaRPr lang="en-GB" dirty="0"/>
          </a:p>
          <a:p>
            <a:r>
              <a:rPr lang="en-GB" dirty="0"/>
              <a:t>Showing the Court that the drug possession is out of character also helps. However, it is not a good idea to tell the court that it is your first time using drugs if that is not true.</a:t>
            </a:r>
          </a:p>
          <a:p>
            <a:r>
              <a:rPr lang="en-GB" dirty="0"/>
              <a:t>Thousands of people come before the court and somehow they all say that it is their first time. Not surprisingly, courts appreciate honesty. It also shows a genuine willingness of the person to change.</a:t>
            </a:r>
          </a:p>
          <a:p>
            <a:endParaRPr lang="en-US" dirty="0"/>
          </a:p>
        </p:txBody>
      </p:sp>
      <p:pic>
        <p:nvPicPr>
          <p:cNvPr id="4" name="Picture 4">
            <a:extLst>
              <a:ext uri="{FF2B5EF4-FFF2-40B4-BE49-F238E27FC236}">
                <a16:creationId xmlns:a16="http://schemas.microsoft.com/office/drawing/2014/main" id="{6F55B13B-A11C-45F5-A528-F649924465CB}"/>
              </a:ext>
            </a:extLst>
          </p:cNvPr>
          <p:cNvPicPr>
            <a:picLocks noChangeAspect="1"/>
          </p:cNvPicPr>
          <p:nvPr/>
        </p:nvPicPr>
        <p:blipFill>
          <a:blip r:embed="rId2" cstate="print"/>
          <a:stretch>
            <a:fillRect/>
          </a:stretch>
        </p:blipFill>
        <p:spPr>
          <a:xfrm>
            <a:off x="-7460" y="5885941"/>
            <a:ext cx="12206921" cy="979628"/>
          </a:xfrm>
          <a:prstGeom prst="rect">
            <a:avLst/>
          </a:prstGeom>
        </p:spPr>
      </p:pic>
    </p:spTree>
    <p:extLst>
      <p:ext uri="{BB962C8B-B14F-4D97-AF65-F5344CB8AC3E}">
        <p14:creationId xmlns:p14="http://schemas.microsoft.com/office/powerpoint/2010/main" val="16915961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a:extLst>
              <a:ext uri="{FF2B5EF4-FFF2-40B4-BE49-F238E27FC236}">
                <a16:creationId xmlns:a16="http://schemas.microsoft.com/office/drawing/2014/main" id="{6F55B13B-A11C-45F5-A528-F649924465CB}"/>
              </a:ext>
            </a:extLst>
          </p:cNvPr>
          <p:cNvPicPr>
            <a:picLocks noChangeAspect="1"/>
          </p:cNvPicPr>
          <p:nvPr/>
        </p:nvPicPr>
        <p:blipFill>
          <a:blip r:embed="rId2" cstate="print"/>
          <a:stretch>
            <a:fillRect/>
          </a:stretch>
        </p:blipFill>
        <p:spPr>
          <a:xfrm>
            <a:off x="-7460" y="5885941"/>
            <a:ext cx="12206921" cy="979628"/>
          </a:xfrm>
          <a:prstGeom prst="rect">
            <a:avLst/>
          </a:prstGeom>
        </p:spPr>
      </p:pic>
      <p:sp>
        <p:nvSpPr>
          <p:cNvPr id="5" name="Title 4">
            <a:extLst>
              <a:ext uri="{FF2B5EF4-FFF2-40B4-BE49-F238E27FC236}">
                <a16:creationId xmlns:a16="http://schemas.microsoft.com/office/drawing/2014/main" id="{E3B9D9C8-66C8-48F2-BA90-E026B15C7D1E}"/>
              </a:ext>
            </a:extLst>
          </p:cNvPr>
          <p:cNvSpPr>
            <a:spLocks noGrp="1"/>
          </p:cNvSpPr>
          <p:nvPr>
            <p:ph type="title"/>
          </p:nvPr>
        </p:nvSpPr>
        <p:spPr>
          <a:xfrm>
            <a:off x="838200" y="2268"/>
            <a:ext cx="10515600" cy="1325563"/>
          </a:xfrm>
        </p:spPr>
        <p:txBody>
          <a:bodyPr/>
          <a:lstStyle/>
          <a:p>
            <a:pPr algn="ctr"/>
            <a:r>
              <a:rPr lang="en-US" b="1" dirty="0">
                <a:latin typeface="Abadi Extra Light"/>
                <a:cs typeface="Calibri Light"/>
              </a:rPr>
              <a:t>Acknowledgement of Country</a:t>
            </a:r>
            <a:endParaRPr lang="en-US" b="1" dirty="0">
              <a:latin typeface="Abadi Extra Light"/>
              <a:cs typeface="Arial"/>
            </a:endParaRPr>
          </a:p>
        </p:txBody>
      </p:sp>
      <p:sp>
        <p:nvSpPr>
          <p:cNvPr id="6" name="Content Placeholder 5">
            <a:extLst>
              <a:ext uri="{FF2B5EF4-FFF2-40B4-BE49-F238E27FC236}">
                <a16:creationId xmlns:a16="http://schemas.microsoft.com/office/drawing/2014/main" id="{F31BB6F7-BDDC-4CF0-AAA6-561464125576}"/>
              </a:ext>
            </a:extLst>
          </p:cNvPr>
          <p:cNvSpPr>
            <a:spLocks noGrp="1"/>
          </p:cNvSpPr>
          <p:nvPr>
            <p:ph idx="1"/>
          </p:nvPr>
        </p:nvSpPr>
        <p:spPr>
          <a:xfrm>
            <a:off x="838200" y="1259567"/>
            <a:ext cx="10515600" cy="1172710"/>
          </a:xfrm>
        </p:spPr>
        <p:txBody>
          <a:bodyPr vert="horz" lIns="91440" tIns="45720" rIns="91440" bIns="45720" rtlCol="0" anchor="t">
            <a:normAutofit/>
          </a:bodyPr>
          <a:lstStyle/>
          <a:p>
            <a:pPr marL="0" indent="0" algn="ctr">
              <a:buNone/>
            </a:pPr>
            <a:r>
              <a:rPr lang="en-US" sz="2200" dirty="0">
                <a:latin typeface="Abadi Extra Light"/>
                <a:cs typeface="Calibri" panose="020F0502020204030204"/>
              </a:rPr>
              <a:t>We acknowledge the traditional owners of the land on which Tranby stands, the Gadigal people of the Eora nation. We pay our respects to their Elders both past and present, who remain the traditional knowledge holders of this land.</a:t>
            </a:r>
            <a:endParaRPr lang="en-US" sz="2200" dirty="0">
              <a:cs typeface="Calibri" panose="020F0502020204030204"/>
            </a:endParaRPr>
          </a:p>
        </p:txBody>
      </p:sp>
      <p:pic>
        <p:nvPicPr>
          <p:cNvPr id="7" name="Picture 7" descr="Logo&#10;&#10;Description automatically generated">
            <a:extLst>
              <a:ext uri="{FF2B5EF4-FFF2-40B4-BE49-F238E27FC236}">
                <a16:creationId xmlns:a16="http://schemas.microsoft.com/office/drawing/2014/main" id="{CA323A0C-30B3-4CE2-8AA1-654D1EDEDCDC}"/>
              </a:ext>
            </a:extLst>
          </p:cNvPr>
          <p:cNvPicPr>
            <a:picLocks noChangeAspect="1"/>
          </p:cNvPicPr>
          <p:nvPr/>
        </p:nvPicPr>
        <p:blipFill>
          <a:blip r:embed="rId3" cstate="print"/>
          <a:stretch>
            <a:fillRect/>
          </a:stretch>
        </p:blipFill>
        <p:spPr>
          <a:xfrm>
            <a:off x="834572" y="2599300"/>
            <a:ext cx="3018971" cy="1820091"/>
          </a:xfrm>
          <a:prstGeom prst="rect">
            <a:avLst/>
          </a:prstGeom>
        </p:spPr>
      </p:pic>
      <p:pic>
        <p:nvPicPr>
          <p:cNvPr id="8" name="Picture 8" descr="Logo&#10;&#10;Description automatically generated">
            <a:extLst>
              <a:ext uri="{FF2B5EF4-FFF2-40B4-BE49-F238E27FC236}">
                <a16:creationId xmlns:a16="http://schemas.microsoft.com/office/drawing/2014/main" id="{1BC332BB-68A7-4487-B2B2-BEF04DC9B491}"/>
              </a:ext>
            </a:extLst>
          </p:cNvPr>
          <p:cNvPicPr>
            <a:picLocks noChangeAspect="1"/>
          </p:cNvPicPr>
          <p:nvPr/>
        </p:nvPicPr>
        <p:blipFill>
          <a:blip r:embed="rId4" cstate="print"/>
          <a:stretch>
            <a:fillRect/>
          </a:stretch>
        </p:blipFill>
        <p:spPr>
          <a:xfrm>
            <a:off x="8345715" y="2594428"/>
            <a:ext cx="3004457" cy="1828800"/>
          </a:xfrm>
          <a:prstGeom prst="rect">
            <a:avLst/>
          </a:prstGeom>
        </p:spPr>
      </p:pic>
      <p:sp>
        <p:nvSpPr>
          <p:cNvPr id="12" name="Content Placeholder 5">
            <a:extLst>
              <a:ext uri="{FF2B5EF4-FFF2-40B4-BE49-F238E27FC236}">
                <a16:creationId xmlns:a16="http://schemas.microsoft.com/office/drawing/2014/main" id="{4C6880C8-25CD-440D-9138-6D05168946A0}"/>
              </a:ext>
            </a:extLst>
          </p:cNvPr>
          <p:cNvSpPr txBox="1">
            <a:spLocks/>
          </p:cNvSpPr>
          <p:nvPr/>
        </p:nvSpPr>
        <p:spPr>
          <a:xfrm>
            <a:off x="838200" y="4851853"/>
            <a:ext cx="10515600" cy="867910"/>
          </a:xfrm>
          <a:prstGeom prst="rect">
            <a:avLst/>
          </a:prstGeom>
        </p:spPr>
        <p:txBody>
          <a:bodyPr vert="horz" lIns="91440" tIns="45720" rIns="91440" bIns="45720" rtlCol="0" anchor="t">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2200" dirty="0">
                <a:latin typeface="Abadi Extra Light"/>
                <a:cs typeface="Calibri" panose="020F0502020204030204"/>
              </a:rPr>
              <a:t>We proudly extend this respect to all current and emerging leaders around Australia, for they hold the memories, the traditions, the culture and the future of their people.</a:t>
            </a:r>
            <a:endParaRPr lang="en-US" sz="2200" dirty="0"/>
          </a:p>
        </p:txBody>
      </p:sp>
      <p:pic>
        <p:nvPicPr>
          <p:cNvPr id="33" name="Picture 39">
            <a:extLst>
              <a:ext uri="{FF2B5EF4-FFF2-40B4-BE49-F238E27FC236}">
                <a16:creationId xmlns:a16="http://schemas.microsoft.com/office/drawing/2014/main" id="{E79F4BB7-B804-4135-9733-CFDC4B3DE377}"/>
              </a:ext>
            </a:extLst>
          </p:cNvPr>
          <p:cNvPicPr>
            <a:picLocks noChangeAspect="1"/>
          </p:cNvPicPr>
          <p:nvPr/>
        </p:nvPicPr>
        <p:blipFill>
          <a:blip r:embed="rId5" cstate="print"/>
          <a:stretch>
            <a:fillRect/>
          </a:stretch>
        </p:blipFill>
        <p:spPr>
          <a:xfrm>
            <a:off x="4724400" y="3078480"/>
            <a:ext cx="2743200" cy="1005840"/>
          </a:xfrm>
          <a:prstGeom prst="rect">
            <a:avLst/>
          </a:prstGeom>
        </p:spPr>
      </p:pic>
    </p:spTree>
    <p:extLst>
      <p:ext uri="{BB962C8B-B14F-4D97-AF65-F5344CB8AC3E}">
        <p14:creationId xmlns:p14="http://schemas.microsoft.com/office/powerpoint/2010/main" val="1415568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1"/>
            <a:ext cx="10515600" cy="927462"/>
          </a:xfrm>
        </p:spPr>
        <p:txBody>
          <a:bodyPr>
            <a:normAutofit fontScale="90000"/>
          </a:bodyPr>
          <a:lstStyle/>
          <a:p>
            <a:pPr algn="ctr"/>
            <a:r>
              <a:rPr lang="en-GB" b="1" dirty="0"/>
              <a:t>Subjective considerations in drug possession cases</a:t>
            </a:r>
            <a:br>
              <a:rPr lang="en-GB" dirty="0"/>
            </a:br>
            <a:endParaRPr lang="en-US" b="1" dirty="0">
              <a:latin typeface="Calibri Light"/>
              <a:cs typeface="Calibri Light"/>
            </a:endParaRPr>
          </a:p>
        </p:txBody>
      </p:sp>
      <p:sp>
        <p:nvSpPr>
          <p:cNvPr id="3" name="Subtitle 2"/>
          <p:cNvSpPr>
            <a:spLocks noGrp="1"/>
          </p:cNvSpPr>
          <p:nvPr>
            <p:ph idx="1"/>
          </p:nvPr>
        </p:nvSpPr>
        <p:spPr>
          <a:xfrm>
            <a:off x="799011" y="1371600"/>
            <a:ext cx="10515600" cy="4522334"/>
          </a:xfrm>
        </p:spPr>
        <p:txBody>
          <a:bodyPr vert="horz" lIns="91440" tIns="45720" rIns="91440" bIns="45720" rtlCol="0" anchor="t">
            <a:normAutofit fontScale="92500" lnSpcReduction="20000"/>
          </a:bodyPr>
          <a:lstStyle/>
          <a:p>
            <a:pPr lvl="0">
              <a:buFont typeface="Wingdings" pitchFamily="2" charset="2"/>
              <a:buChar char="Ø"/>
            </a:pPr>
            <a:r>
              <a:rPr lang="en-GB" b="1" dirty="0"/>
              <a:t>Whether the person plead guilty:</a:t>
            </a:r>
            <a:endParaRPr lang="en-GB" dirty="0"/>
          </a:p>
          <a:p>
            <a:r>
              <a:rPr lang="en-GB" dirty="0"/>
              <a:t>Pleading guilty at an early stage is also a matter that the court must take into account for drug possession. This is because it shows acceptance and willingness to facilitate justice. The court is also obliged to give people who plead guilty early a 25% discount on their sentence.</a:t>
            </a:r>
          </a:p>
          <a:p>
            <a:pPr lvl="0">
              <a:buFont typeface="Wingdings" pitchFamily="2" charset="2"/>
              <a:buChar char="Ø"/>
            </a:pPr>
            <a:r>
              <a:rPr lang="en-GB" b="1" dirty="0"/>
              <a:t>Whether the person has undertaken rehabilitation:</a:t>
            </a:r>
            <a:endParaRPr lang="en-GB" dirty="0"/>
          </a:p>
          <a:p>
            <a:r>
              <a:rPr lang="en-GB" dirty="0"/>
              <a:t>Rehabilitation is one of the most important factors in drug possession charges. We discuss this in more detail below.</a:t>
            </a:r>
          </a:p>
          <a:p>
            <a:pPr lvl="0">
              <a:buFont typeface="Wingdings" pitchFamily="2" charset="2"/>
              <a:buChar char="Ø"/>
            </a:pPr>
            <a:r>
              <a:rPr lang="en-GB" b="1" dirty="0"/>
              <a:t>Whether the person has stopped using drugs;</a:t>
            </a:r>
            <a:endParaRPr lang="en-GB" dirty="0"/>
          </a:p>
          <a:p>
            <a:r>
              <a:rPr lang="en-GB" b="1" dirty="0"/>
              <a:t> </a:t>
            </a:r>
            <a:r>
              <a:rPr lang="en-GB" dirty="0"/>
              <a:t>Abstinence from drug use is also crucial in avoiding a criminal conviction for drug possession. It shows the court that a person is genuine about change.</a:t>
            </a:r>
          </a:p>
          <a:p>
            <a:endParaRPr lang="en-US" dirty="0"/>
          </a:p>
        </p:txBody>
      </p:sp>
      <p:pic>
        <p:nvPicPr>
          <p:cNvPr id="4" name="Picture 4">
            <a:extLst>
              <a:ext uri="{FF2B5EF4-FFF2-40B4-BE49-F238E27FC236}">
                <a16:creationId xmlns:a16="http://schemas.microsoft.com/office/drawing/2014/main" id="{6F55B13B-A11C-45F5-A528-F649924465CB}"/>
              </a:ext>
            </a:extLst>
          </p:cNvPr>
          <p:cNvPicPr>
            <a:picLocks noChangeAspect="1"/>
          </p:cNvPicPr>
          <p:nvPr/>
        </p:nvPicPr>
        <p:blipFill>
          <a:blip r:embed="rId2" cstate="print"/>
          <a:stretch>
            <a:fillRect/>
          </a:stretch>
        </p:blipFill>
        <p:spPr>
          <a:xfrm>
            <a:off x="-7460" y="5885941"/>
            <a:ext cx="12206921" cy="979628"/>
          </a:xfrm>
          <a:prstGeom prst="rect">
            <a:avLst/>
          </a:prstGeom>
        </p:spPr>
      </p:pic>
    </p:spTree>
    <p:extLst>
      <p:ext uri="{BB962C8B-B14F-4D97-AF65-F5344CB8AC3E}">
        <p14:creationId xmlns:p14="http://schemas.microsoft.com/office/powerpoint/2010/main" val="16915961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1"/>
            <a:ext cx="10515600" cy="927462"/>
          </a:xfrm>
        </p:spPr>
        <p:txBody>
          <a:bodyPr>
            <a:normAutofit/>
          </a:bodyPr>
          <a:lstStyle/>
          <a:p>
            <a:pPr algn="ctr"/>
            <a:r>
              <a:rPr lang="en-GB" b="1" dirty="0"/>
              <a:t>Undertaking rehabilitation</a:t>
            </a:r>
            <a:endParaRPr lang="en-US" b="1" dirty="0">
              <a:latin typeface="Calibri Light"/>
              <a:cs typeface="Calibri Light"/>
            </a:endParaRPr>
          </a:p>
        </p:txBody>
      </p:sp>
      <p:sp>
        <p:nvSpPr>
          <p:cNvPr id="3" name="Subtitle 2"/>
          <p:cNvSpPr>
            <a:spLocks noGrp="1"/>
          </p:cNvSpPr>
          <p:nvPr>
            <p:ph idx="1"/>
          </p:nvPr>
        </p:nvSpPr>
        <p:spPr>
          <a:xfrm>
            <a:off x="799011" y="1371600"/>
            <a:ext cx="10515600" cy="4522334"/>
          </a:xfrm>
        </p:spPr>
        <p:txBody>
          <a:bodyPr vert="horz" lIns="91440" tIns="45720" rIns="91440" bIns="45720" rtlCol="0" anchor="t">
            <a:normAutofit/>
          </a:bodyPr>
          <a:lstStyle/>
          <a:p>
            <a:r>
              <a:rPr lang="en-GB" dirty="0"/>
              <a:t>Rehabilitation is possibly the most important factor when trying to persuade a court not to record a criminal conviction.</a:t>
            </a:r>
          </a:p>
          <a:p>
            <a:r>
              <a:rPr lang="en-GB" dirty="0"/>
              <a:t>Undertaking rehabilitation is not suggesting that the person is a drug addict or that they have a drug problem. It however shows the court, that a person has taken the offence seriously and that they have educated themselves about drugs in the community.</a:t>
            </a:r>
          </a:p>
          <a:p>
            <a:endParaRPr lang="en-US" dirty="0"/>
          </a:p>
        </p:txBody>
      </p:sp>
      <p:pic>
        <p:nvPicPr>
          <p:cNvPr id="4" name="Picture 4">
            <a:extLst>
              <a:ext uri="{FF2B5EF4-FFF2-40B4-BE49-F238E27FC236}">
                <a16:creationId xmlns:a16="http://schemas.microsoft.com/office/drawing/2014/main" id="{6F55B13B-A11C-45F5-A528-F649924465CB}"/>
              </a:ext>
            </a:extLst>
          </p:cNvPr>
          <p:cNvPicPr>
            <a:picLocks noChangeAspect="1"/>
          </p:cNvPicPr>
          <p:nvPr/>
        </p:nvPicPr>
        <p:blipFill>
          <a:blip r:embed="rId2" cstate="print"/>
          <a:stretch>
            <a:fillRect/>
          </a:stretch>
        </p:blipFill>
        <p:spPr>
          <a:xfrm>
            <a:off x="-7460" y="5885941"/>
            <a:ext cx="12206921" cy="979628"/>
          </a:xfrm>
          <a:prstGeom prst="rect">
            <a:avLst/>
          </a:prstGeom>
        </p:spPr>
      </p:pic>
    </p:spTree>
    <p:extLst>
      <p:ext uri="{BB962C8B-B14F-4D97-AF65-F5344CB8AC3E}">
        <p14:creationId xmlns:p14="http://schemas.microsoft.com/office/powerpoint/2010/main" val="16915961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1"/>
            <a:ext cx="10515600" cy="927462"/>
          </a:xfrm>
        </p:spPr>
        <p:txBody>
          <a:bodyPr>
            <a:normAutofit/>
          </a:bodyPr>
          <a:lstStyle/>
          <a:p>
            <a:pPr algn="ctr"/>
            <a:r>
              <a:rPr lang="en-GB" b="1" dirty="0"/>
              <a:t>Undertaking rehabilitation</a:t>
            </a:r>
            <a:endParaRPr lang="en-US" b="1" dirty="0">
              <a:latin typeface="Calibri Light"/>
              <a:cs typeface="Calibri Light"/>
            </a:endParaRPr>
          </a:p>
        </p:txBody>
      </p:sp>
      <p:sp>
        <p:nvSpPr>
          <p:cNvPr id="3" name="Subtitle 2"/>
          <p:cNvSpPr>
            <a:spLocks noGrp="1"/>
          </p:cNvSpPr>
          <p:nvPr>
            <p:ph idx="1"/>
          </p:nvPr>
        </p:nvSpPr>
        <p:spPr>
          <a:xfrm>
            <a:off x="182880" y="1058091"/>
            <a:ext cx="11795760" cy="4835843"/>
          </a:xfrm>
        </p:spPr>
        <p:txBody>
          <a:bodyPr vert="horz" lIns="91440" tIns="45720" rIns="91440" bIns="45720" rtlCol="0" anchor="t">
            <a:normAutofit fontScale="70000" lnSpcReduction="20000"/>
          </a:bodyPr>
          <a:lstStyle/>
          <a:p>
            <a:r>
              <a:rPr lang="en-GB" sz="3300" dirty="0"/>
              <a:t>The following are some common forms of rehabilitation:</a:t>
            </a:r>
          </a:p>
          <a:p>
            <a:pPr>
              <a:buNone/>
            </a:pPr>
            <a:r>
              <a:rPr lang="en-GB" sz="3300" dirty="0"/>
              <a:t> </a:t>
            </a:r>
            <a:r>
              <a:rPr lang="en-GB" sz="3300" b="1" dirty="0"/>
              <a:t>Seeing a psychologist</a:t>
            </a:r>
            <a:endParaRPr lang="en-GB" sz="3300" dirty="0"/>
          </a:p>
          <a:p>
            <a:r>
              <a:rPr lang="en-GB" sz="3300" dirty="0"/>
              <a:t>If the persons drug use is linked to their mental health, it is vital to show the court that the underlying mental health issues are being dealt with through professional help.</a:t>
            </a:r>
          </a:p>
          <a:p>
            <a:r>
              <a:rPr lang="en-GB" sz="3300" dirty="0"/>
              <a:t> </a:t>
            </a:r>
            <a:r>
              <a:rPr lang="en-GB" sz="3300" b="1" dirty="0"/>
              <a:t>Self-Management and Recovery Training (SMART Program)</a:t>
            </a:r>
            <a:endParaRPr lang="en-GB" sz="3300" dirty="0"/>
          </a:p>
          <a:p>
            <a:r>
              <a:rPr lang="en-GB" sz="3300" dirty="0"/>
              <a:t>The SMART Recovery Program is a voluntary program that provides counselling, guidance, and education about the dangers of  drug use and the  problems that it causes to the wider community.</a:t>
            </a:r>
          </a:p>
          <a:p>
            <a:r>
              <a:rPr lang="en-GB" sz="3300" dirty="0"/>
              <a:t>There is no minimum amount of sessions that need to be completed, however it is recommended that 3 or more sessions are completed in a consistent manner. </a:t>
            </a:r>
          </a:p>
          <a:p>
            <a:r>
              <a:rPr lang="en-GB" sz="3300" b="1" dirty="0"/>
              <a:t>Attendance at a drug rehabilitation program</a:t>
            </a:r>
            <a:endParaRPr lang="en-GB" sz="3300" dirty="0"/>
          </a:p>
          <a:p>
            <a:r>
              <a:rPr lang="en-GB" sz="3300" dirty="0"/>
              <a:t>There are number of different programs that are aimed at drug rehabilitation, they include both private and public programs. Some last for a single day and others can occur over a number of weeks. </a:t>
            </a:r>
            <a:endParaRPr lang="en-US" dirty="0"/>
          </a:p>
        </p:txBody>
      </p:sp>
      <p:pic>
        <p:nvPicPr>
          <p:cNvPr id="4" name="Picture 4">
            <a:extLst>
              <a:ext uri="{FF2B5EF4-FFF2-40B4-BE49-F238E27FC236}">
                <a16:creationId xmlns:a16="http://schemas.microsoft.com/office/drawing/2014/main" id="{6F55B13B-A11C-45F5-A528-F649924465CB}"/>
              </a:ext>
            </a:extLst>
          </p:cNvPr>
          <p:cNvPicPr>
            <a:picLocks noChangeAspect="1"/>
          </p:cNvPicPr>
          <p:nvPr/>
        </p:nvPicPr>
        <p:blipFill>
          <a:blip r:embed="rId2" cstate="print"/>
          <a:stretch>
            <a:fillRect/>
          </a:stretch>
        </p:blipFill>
        <p:spPr>
          <a:xfrm>
            <a:off x="-7460" y="5885941"/>
            <a:ext cx="12206921" cy="979628"/>
          </a:xfrm>
          <a:prstGeom prst="rect">
            <a:avLst/>
          </a:prstGeom>
        </p:spPr>
      </p:pic>
    </p:spTree>
    <p:extLst>
      <p:ext uri="{BB962C8B-B14F-4D97-AF65-F5344CB8AC3E}">
        <p14:creationId xmlns:p14="http://schemas.microsoft.com/office/powerpoint/2010/main" val="16915961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1"/>
            <a:ext cx="10515600" cy="927462"/>
          </a:xfrm>
        </p:spPr>
        <p:txBody>
          <a:bodyPr>
            <a:normAutofit fontScale="90000"/>
          </a:bodyPr>
          <a:lstStyle/>
          <a:p>
            <a:pPr algn="ctr"/>
            <a:r>
              <a:rPr lang="en-GB" b="1" dirty="0"/>
              <a:t>What else do I need to prepare for my sentence?</a:t>
            </a:r>
            <a:br>
              <a:rPr lang="en-GB" dirty="0"/>
            </a:br>
            <a:endParaRPr lang="en-US" b="1" dirty="0">
              <a:latin typeface="Calibri Light"/>
              <a:cs typeface="Calibri Light"/>
            </a:endParaRPr>
          </a:p>
        </p:txBody>
      </p:sp>
      <p:sp>
        <p:nvSpPr>
          <p:cNvPr id="3" name="Subtitle 2"/>
          <p:cNvSpPr>
            <a:spLocks noGrp="1"/>
          </p:cNvSpPr>
          <p:nvPr>
            <p:ph idx="1"/>
          </p:nvPr>
        </p:nvSpPr>
        <p:spPr>
          <a:xfrm>
            <a:off x="799011" y="927463"/>
            <a:ext cx="10515600" cy="4966471"/>
          </a:xfrm>
        </p:spPr>
        <p:txBody>
          <a:bodyPr vert="horz" lIns="91440" tIns="45720" rIns="91440" bIns="45720" rtlCol="0" anchor="t">
            <a:normAutofit fontScale="92500" lnSpcReduction="20000"/>
          </a:bodyPr>
          <a:lstStyle/>
          <a:p>
            <a:pPr>
              <a:buFont typeface="Wingdings" pitchFamily="2" charset="2"/>
              <a:buChar char="Ø"/>
            </a:pPr>
            <a:r>
              <a:rPr lang="en-GB" b="1" dirty="0"/>
              <a:t>Obtain character references</a:t>
            </a:r>
            <a:endParaRPr lang="en-GB" dirty="0"/>
          </a:p>
          <a:p>
            <a:r>
              <a:rPr lang="en-GB" dirty="0"/>
              <a:t>Character references written by friends, family members or work colleagues can show the court that the person is of good moral character.</a:t>
            </a:r>
          </a:p>
          <a:p>
            <a:r>
              <a:rPr lang="en-GB" dirty="0"/>
              <a:t>The references can also express to the court that the offender’s actions were out of character. The letters can also  help shed light on the attitude of the person and whether they have shown remorse and regret.</a:t>
            </a:r>
          </a:p>
          <a:p>
            <a:pPr>
              <a:buNone/>
            </a:pPr>
            <a:r>
              <a:rPr lang="en-GB" dirty="0"/>
              <a:t> </a:t>
            </a:r>
          </a:p>
          <a:p>
            <a:pPr>
              <a:buFont typeface="Wingdings" pitchFamily="2" charset="2"/>
              <a:buChar char="Ø"/>
            </a:pPr>
            <a:r>
              <a:rPr lang="en-GB" b="1" dirty="0"/>
              <a:t>Write a letter of apology</a:t>
            </a:r>
            <a:endParaRPr lang="en-GB" dirty="0"/>
          </a:p>
          <a:p>
            <a:r>
              <a:rPr lang="en-GB" dirty="0"/>
              <a:t>Writing a letter of apology is extremely important in drug possession cases. The letter should be addressed  to the court.</a:t>
            </a:r>
          </a:p>
          <a:p>
            <a:r>
              <a:rPr lang="en-GB" dirty="0"/>
              <a:t>The letter should express genuine remorse and regret. It can also detail the persons personal circumstances, including the topics that we discussed above. Importantly, it should detail the impact that a criminal conviction will have on the person.</a:t>
            </a:r>
          </a:p>
          <a:p>
            <a:endParaRPr lang="en-US" dirty="0"/>
          </a:p>
        </p:txBody>
      </p:sp>
      <p:pic>
        <p:nvPicPr>
          <p:cNvPr id="4" name="Picture 4">
            <a:extLst>
              <a:ext uri="{FF2B5EF4-FFF2-40B4-BE49-F238E27FC236}">
                <a16:creationId xmlns:a16="http://schemas.microsoft.com/office/drawing/2014/main" id="{6F55B13B-A11C-45F5-A528-F649924465CB}"/>
              </a:ext>
            </a:extLst>
          </p:cNvPr>
          <p:cNvPicPr>
            <a:picLocks noChangeAspect="1"/>
          </p:cNvPicPr>
          <p:nvPr/>
        </p:nvPicPr>
        <p:blipFill>
          <a:blip r:embed="rId2" cstate="print"/>
          <a:stretch>
            <a:fillRect/>
          </a:stretch>
        </p:blipFill>
        <p:spPr>
          <a:xfrm>
            <a:off x="-7460" y="5885941"/>
            <a:ext cx="12206921" cy="979628"/>
          </a:xfrm>
          <a:prstGeom prst="rect">
            <a:avLst/>
          </a:prstGeom>
        </p:spPr>
      </p:pic>
    </p:spTree>
    <p:extLst>
      <p:ext uri="{BB962C8B-B14F-4D97-AF65-F5344CB8AC3E}">
        <p14:creationId xmlns:p14="http://schemas.microsoft.com/office/powerpoint/2010/main" val="16915961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1"/>
            <a:ext cx="10515600" cy="927462"/>
          </a:xfrm>
        </p:spPr>
        <p:txBody>
          <a:bodyPr/>
          <a:lstStyle/>
          <a:p>
            <a:pPr algn="ctr"/>
            <a:r>
              <a:rPr lang="en-US" b="1" dirty="0">
                <a:latin typeface="Calibri Light"/>
                <a:cs typeface="Calibri Light"/>
              </a:rPr>
              <a:t>Pleading Guilty in Local Court (NSW)</a:t>
            </a:r>
          </a:p>
        </p:txBody>
      </p:sp>
      <p:sp>
        <p:nvSpPr>
          <p:cNvPr id="3" name="Subtitle 2"/>
          <p:cNvSpPr>
            <a:spLocks noGrp="1"/>
          </p:cNvSpPr>
          <p:nvPr>
            <p:ph idx="1"/>
          </p:nvPr>
        </p:nvSpPr>
        <p:spPr>
          <a:xfrm>
            <a:off x="799011" y="1371600"/>
            <a:ext cx="10515600" cy="4522334"/>
          </a:xfrm>
        </p:spPr>
        <p:txBody>
          <a:bodyPr vert="horz" lIns="91440" tIns="45720" rIns="91440" bIns="45720" rtlCol="0" anchor="t">
            <a:normAutofit/>
          </a:bodyPr>
          <a:lstStyle/>
          <a:p>
            <a:r>
              <a:rPr lang="en-GB" dirty="0"/>
              <a:t>The first court event that you attend in a criminal matter is called a mention. The purpose of the first mention is for the court to ascertain whether you are pleading guilty or pleading not guilty or whether you require an adjournment before indicating a plea.</a:t>
            </a:r>
          </a:p>
          <a:p>
            <a:r>
              <a:rPr lang="en-GB" dirty="0"/>
              <a:t>If you are pleading guilty, you have the option to proceed to sentence on the day, so long as the Magistrate does not request a ‘Sentencing Assessment Report’ (formerly known as a Pre-Sentence Report) or any other reports in order to sentence you. Alternatively, you can enter a plea of guilty and adjourn your matter for sentence on another date.</a:t>
            </a:r>
          </a:p>
          <a:p>
            <a:endParaRPr lang="en-US" dirty="0"/>
          </a:p>
        </p:txBody>
      </p:sp>
      <p:pic>
        <p:nvPicPr>
          <p:cNvPr id="4" name="Picture 4">
            <a:extLst>
              <a:ext uri="{FF2B5EF4-FFF2-40B4-BE49-F238E27FC236}">
                <a16:creationId xmlns:a16="http://schemas.microsoft.com/office/drawing/2014/main" id="{6F55B13B-A11C-45F5-A528-F649924465CB}"/>
              </a:ext>
            </a:extLst>
          </p:cNvPr>
          <p:cNvPicPr>
            <a:picLocks noChangeAspect="1"/>
          </p:cNvPicPr>
          <p:nvPr/>
        </p:nvPicPr>
        <p:blipFill>
          <a:blip r:embed="rId2" cstate="print"/>
          <a:stretch>
            <a:fillRect/>
          </a:stretch>
        </p:blipFill>
        <p:spPr>
          <a:xfrm>
            <a:off x="-7460" y="5885941"/>
            <a:ext cx="12206921" cy="979628"/>
          </a:xfrm>
          <a:prstGeom prst="rect">
            <a:avLst/>
          </a:prstGeom>
        </p:spPr>
      </p:pic>
    </p:spTree>
    <p:extLst>
      <p:ext uri="{BB962C8B-B14F-4D97-AF65-F5344CB8AC3E}">
        <p14:creationId xmlns:p14="http://schemas.microsoft.com/office/powerpoint/2010/main" val="169159613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1"/>
            <a:ext cx="10515600" cy="927462"/>
          </a:xfrm>
        </p:spPr>
        <p:txBody>
          <a:bodyPr/>
          <a:lstStyle/>
          <a:p>
            <a:pPr algn="ctr"/>
            <a:r>
              <a:rPr lang="en-US" b="1" dirty="0">
                <a:latin typeface="Calibri Light"/>
                <a:cs typeface="Calibri Light"/>
              </a:rPr>
              <a:t>Pleading Guilty in Local Court (NSW)</a:t>
            </a:r>
          </a:p>
        </p:txBody>
      </p:sp>
      <p:sp>
        <p:nvSpPr>
          <p:cNvPr id="3" name="Subtitle 2"/>
          <p:cNvSpPr>
            <a:spLocks noGrp="1"/>
          </p:cNvSpPr>
          <p:nvPr>
            <p:ph idx="1"/>
          </p:nvPr>
        </p:nvSpPr>
        <p:spPr>
          <a:xfrm>
            <a:off x="799011" y="901337"/>
            <a:ext cx="10515600" cy="4992597"/>
          </a:xfrm>
        </p:spPr>
        <p:txBody>
          <a:bodyPr vert="horz" lIns="91440" tIns="45720" rIns="91440" bIns="45720" rtlCol="0" anchor="t">
            <a:normAutofit fontScale="92500" lnSpcReduction="20000"/>
          </a:bodyPr>
          <a:lstStyle/>
          <a:p>
            <a:pPr>
              <a:buFont typeface="Wingdings" pitchFamily="2" charset="2"/>
              <a:buChar char="Ø"/>
            </a:pPr>
            <a:r>
              <a:rPr lang="en-US" dirty="0"/>
              <a:t>S 22 </a:t>
            </a:r>
            <a:r>
              <a:rPr lang="en-US" i="1" dirty="0"/>
              <a:t>Crimes (Sentencing Procedure) Act 1999 </a:t>
            </a:r>
            <a:r>
              <a:rPr lang="en-US" dirty="0"/>
              <a:t>(NSW) Guilty plea to be taken into account:</a:t>
            </a:r>
          </a:p>
          <a:p>
            <a:r>
              <a:rPr lang="en-US" dirty="0"/>
              <a:t> (1) In passing sentence for an offence on an offender who has pleaded guilty to the offence, a court must take into account: (a) the fact that the offender has pleaded guilty, and (b) when the offender pleaded guilty or indicated an intention to plead guilty, and may accordingly impose a lesser penalty than it would otherwise have imposed. </a:t>
            </a:r>
          </a:p>
          <a:p>
            <a:r>
              <a:rPr lang="en-US" dirty="0"/>
              <a:t>(2) When passing sentence on such an offender, a court that does not impose a lesser penalty under this section must indicate to the offender, and make a record of, its reasons for not doing so.</a:t>
            </a:r>
          </a:p>
          <a:p>
            <a:r>
              <a:rPr lang="en-US" dirty="0"/>
              <a:t> (3) Subsection (2) does not limit any other requirement that a court has, apart from that subsection, to record the reasons for its decisions. </a:t>
            </a:r>
          </a:p>
          <a:p>
            <a:r>
              <a:rPr lang="en-US" dirty="0"/>
              <a:t>(4) The failure of a court to comply with this section does not invalidate any sentence imposed by the court.</a:t>
            </a:r>
          </a:p>
        </p:txBody>
      </p:sp>
      <p:pic>
        <p:nvPicPr>
          <p:cNvPr id="4" name="Picture 4">
            <a:extLst>
              <a:ext uri="{FF2B5EF4-FFF2-40B4-BE49-F238E27FC236}">
                <a16:creationId xmlns:a16="http://schemas.microsoft.com/office/drawing/2014/main" id="{6F55B13B-A11C-45F5-A528-F649924465CB}"/>
              </a:ext>
            </a:extLst>
          </p:cNvPr>
          <p:cNvPicPr>
            <a:picLocks noChangeAspect="1"/>
          </p:cNvPicPr>
          <p:nvPr/>
        </p:nvPicPr>
        <p:blipFill>
          <a:blip r:embed="rId2" cstate="print"/>
          <a:stretch>
            <a:fillRect/>
          </a:stretch>
        </p:blipFill>
        <p:spPr>
          <a:xfrm>
            <a:off x="-7460" y="5885941"/>
            <a:ext cx="12206921" cy="979628"/>
          </a:xfrm>
          <a:prstGeom prst="rect">
            <a:avLst/>
          </a:prstGeom>
        </p:spPr>
      </p:pic>
    </p:spTree>
    <p:extLst>
      <p:ext uri="{BB962C8B-B14F-4D97-AF65-F5344CB8AC3E}">
        <p14:creationId xmlns:p14="http://schemas.microsoft.com/office/powerpoint/2010/main" val="16915961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1"/>
            <a:ext cx="10515600" cy="927462"/>
          </a:xfrm>
        </p:spPr>
        <p:txBody>
          <a:bodyPr/>
          <a:lstStyle/>
          <a:p>
            <a:pPr algn="ctr"/>
            <a:r>
              <a:rPr lang="en-US" b="1" dirty="0">
                <a:latin typeface="Calibri Light"/>
                <a:cs typeface="Calibri Light"/>
              </a:rPr>
              <a:t>Pleading Not Guilty Local Court (NSW)</a:t>
            </a:r>
          </a:p>
        </p:txBody>
      </p:sp>
      <p:sp>
        <p:nvSpPr>
          <p:cNvPr id="3" name="Subtitle 2"/>
          <p:cNvSpPr>
            <a:spLocks noGrp="1"/>
          </p:cNvSpPr>
          <p:nvPr>
            <p:ph idx="1"/>
          </p:nvPr>
        </p:nvSpPr>
        <p:spPr>
          <a:xfrm>
            <a:off x="799011" y="966651"/>
            <a:ext cx="10515600" cy="4927283"/>
          </a:xfrm>
        </p:spPr>
        <p:txBody>
          <a:bodyPr vert="horz" lIns="91440" tIns="45720" rIns="91440" bIns="45720" rtlCol="0" anchor="t">
            <a:normAutofit/>
          </a:bodyPr>
          <a:lstStyle/>
          <a:p>
            <a:r>
              <a:rPr lang="en-GB" dirty="0"/>
              <a:t>If you are pleading not guilty, the court will order the police to serve a Brief of Evidence on you. Another court date (mention) will be set to give you and your lawyer time to read the Brief of Evidence and determine how many witnesses you wish to call on the day of the hearing and how long the hearing is likely to go for.</a:t>
            </a:r>
          </a:p>
          <a:p>
            <a:pPr>
              <a:buFont typeface="Wingdings" pitchFamily="2" charset="2"/>
              <a:buChar char="Ø"/>
            </a:pPr>
            <a:r>
              <a:rPr lang="en-GB" dirty="0"/>
              <a:t>Obtaining a hearing date</a:t>
            </a:r>
          </a:p>
          <a:p>
            <a:r>
              <a:rPr lang="en-GB" dirty="0"/>
              <a:t>The mention you attend after you have received the Brief of Evidence is known as the ‘first return date.’ On this day, the matter will be listed for a hearing. How far off the hearing date is will depend on how busy the court is as well as on the availability of the solicitors and witnesses involved.</a:t>
            </a:r>
          </a:p>
          <a:p>
            <a:endParaRPr lang="en-GB" dirty="0"/>
          </a:p>
          <a:p>
            <a:endParaRPr lang="en-GB" dirty="0"/>
          </a:p>
          <a:p>
            <a:endParaRPr lang="en-US" dirty="0"/>
          </a:p>
        </p:txBody>
      </p:sp>
      <p:pic>
        <p:nvPicPr>
          <p:cNvPr id="4" name="Picture 4">
            <a:extLst>
              <a:ext uri="{FF2B5EF4-FFF2-40B4-BE49-F238E27FC236}">
                <a16:creationId xmlns:a16="http://schemas.microsoft.com/office/drawing/2014/main" id="{6F55B13B-A11C-45F5-A528-F649924465CB}"/>
              </a:ext>
            </a:extLst>
          </p:cNvPr>
          <p:cNvPicPr>
            <a:picLocks noChangeAspect="1"/>
          </p:cNvPicPr>
          <p:nvPr/>
        </p:nvPicPr>
        <p:blipFill>
          <a:blip r:embed="rId2" cstate="print"/>
          <a:stretch>
            <a:fillRect/>
          </a:stretch>
        </p:blipFill>
        <p:spPr>
          <a:xfrm>
            <a:off x="-7460" y="5885941"/>
            <a:ext cx="12206921" cy="979628"/>
          </a:xfrm>
          <a:prstGeom prst="rect">
            <a:avLst/>
          </a:prstGeom>
        </p:spPr>
      </p:pic>
    </p:spTree>
    <p:extLst>
      <p:ext uri="{BB962C8B-B14F-4D97-AF65-F5344CB8AC3E}">
        <p14:creationId xmlns:p14="http://schemas.microsoft.com/office/powerpoint/2010/main" val="16915961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1"/>
            <a:ext cx="10515600" cy="927462"/>
          </a:xfrm>
        </p:spPr>
        <p:txBody>
          <a:bodyPr/>
          <a:lstStyle/>
          <a:p>
            <a:pPr algn="ctr"/>
            <a:r>
              <a:rPr lang="en-US" b="1" dirty="0">
                <a:latin typeface="Calibri Light"/>
                <a:cs typeface="Calibri Light"/>
              </a:rPr>
              <a:t>Pleading Not Guilty Local Court (NSW)</a:t>
            </a:r>
          </a:p>
        </p:txBody>
      </p:sp>
      <p:sp>
        <p:nvSpPr>
          <p:cNvPr id="3" name="Subtitle 2"/>
          <p:cNvSpPr>
            <a:spLocks noGrp="1"/>
          </p:cNvSpPr>
          <p:nvPr>
            <p:ph idx="1"/>
          </p:nvPr>
        </p:nvSpPr>
        <p:spPr>
          <a:xfrm>
            <a:off x="799011" y="966651"/>
            <a:ext cx="10515600" cy="4927283"/>
          </a:xfrm>
        </p:spPr>
        <p:txBody>
          <a:bodyPr vert="horz" lIns="91440" tIns="45720" rIns="91440" bIns="45720" rtlCol="0" anchor="t">
            <a:normAutofit/>
          </a:bodyPr>
          <a:lstStyle/>
          <a:p>
            <a:pPr>
              <a:buFont typeface="Wingdings" pitchFamily="2" charset="2"/>
              <a:buChar char="Ø"/>
            </a:pPr>
            <a:r>
              <a:rPr lang="en-GB" dirty="0"/>
              <a:t>The prosecution case</a:t>
            </a:r>
          </a:p>
          <a:p>
            <a:r>
              <a:rPr lang="en-GB" dirty="0"/>
              <a:t>The Police then have an obligation to serve a copy of the brief of evidence on you no less than 14 days before the hearing date.</a:t>
            </a:r>
          </a:p>
          <a:p>
            <a:r>
              <a:rPr lang="en-GB" dirty="0"/>
              <a:t>The Brief of Evidence should contain all the evidence about the alleged offence that the prosecution is seeking to rely on. It should contain everything the prosecutor intends to adduce in order to prove the commission of the offence.</a:t>
            </a:r>
          </a:p>
          <a:p>
            <a:r>
              <a:rPr lang="en-GB" dirty="0"/>
              <a:t>The onus lies on the Prosecution to prove each element of each charge beyond a reasonable doubt. This is known as the burden of proof.</a:t>
            </a:r>
          </a:p>
          <a:p>
            <a:endParaRPr lang="en-GB" dirty="0"/>
          </a:p>
          <a:p>
            <a:endParaRPr lang="en-GB" dirty="0"/>
          </a:p>
          <a:p>
            <a:endParaRPr lang="en-US" dirty="0"/>
          </a:p>
        </p:txBody>
      </p:sp>
      <p:pic>
        <p:nvPicPr>
          <p:cNvPr id="4" name="Picture 4">
            <a:extLst>
              <a:ext uri="{FF2B5EF4-FFF2-40B4-BE49-F238E27FC236}">
                <a16:creationId xmlns:a16="http://schemas.microsoft.com/office/drawing/2014/main" id="{6F55B13B-A11C-45F5-A528-F649924465CB}"/>
              </a:ext>
            </a:extLst>
          </p:cNvPr>
          <p:cNvPicPr>
            <a:picLocks noChangeAspect="1"/>
          </p:cNvPicPr>
          <p:nvPr/>
        </p:nvPicPr>
        <p:blipFill>
          <a:blip r:embed="rId2" cstate="print"/>
          <a:stretch>
            <a:fillRect/>
          </a:stretch>
        </p:blipFill>
        <p:spPr>
          <a:xfrm>
            <a:off x="-7460" y="5885941"/>
            <a:ext cx="12206921" cy="979628"/>
          </a:xfrm>
          <a:prstGeom prst="rect">
            <a:avLst/>
          </a:prstGeom>
        </p:spPr>
      </p:pic>
    </p:spTree>
    <p:extLst>
      <p:ext uri="{BB962C8B-B14F-4D97-AF65-F5344CB8AC3E}">
        <p14:creationId xmlns:p14="http://schemas.microsoft.com/office/powerpoint/2010/main" val="169159613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1"/>
            <a:ext cx="10515600" cy="927462"/>
          </a:xfrm>
        </p:spPr>
        <p:txBody>
          <a:bodyPr/>
          <a:lstStyle/>
          <a:p>
            <a:pPr algn="ctr"/>
            <a:r>
              <a:rPr lang="en-US" b="1" dirty="0">
                <a:latin typeface="Calibri Light"/>
                <a:cs typeface="Calibri Light"/>
              </a:rPr>
              <a:t>Pleading Not Guilty Local Court (NSW)</a:t>
            </a:r>
          </a:p>
        </p:txBody>
      </p:sp>
      <p:sp>
        <p:nvSpPr>
          <p:cNvPr id="3" name="Subtitle 2"/>
          <p:cNvSpPr>
            <a:spLocks noGrp="1"/>
          </p:cNvSpPr>
          <p:nvPr>
            <p:ph idx="1"/>
          </p:nvPr>
        </p:nvSpPr>
        <p:spPr>
          <a:xfrm>
            <a:off x="799011" y="966651"/>
            <a:ext cx="10515600" cy="4927283"/>
          </a:xfrm>
        </p:spPr>
        <p:txBody>
          <a:bodyPr vert="horz" lIns="91440" tIns="45720" rIns="91440" bIns="45720" rtlCol="0" anchor="t">
            <a:normAutofit/>
          </a:bodyPr>
          <a:lstStyle/>
          <a:p>
            <a:pPr>
              <a:buFont typeface="Wingdings" pitchFamily="2" charset="2"/>
              <a:buChar char="Ø"/>
            </a:pPr>
            <a:r>
              <a:rPr lang="en-GB" dirty="0"/>
              <a:t>What happens at the defended hearing?</a:t>
            </a:r>
          </a:p>
          <a:p>
            <a:r>
              <a:rPr lang="en-GB" dirty="0"/>
              <a:t>The Prosecution is first to present its case. The police will call witnesses to give evidence generally starting with the arresting officer, who will give an account of their involvement in the matter. This is called evidence-in-chief.</a:t>
            </a:r>
          </a:p>
          <a:p>
            <a:r>
              <a:rPr lang="en-GB" dirty="0"/>
              <a:t>Once this is complete, the Defence has the right to cross-examine the prosecution witnesses and try to expose weaknesses in their evidence. </a:t>
            </a:r>
          </a:p>
          <a:p>
            <a:r>
              <a:rPr lang="en-GB" dirty="0"/>
              <a:t>Once all the Prosecution witnesses have given evidence, the Prosecution will close its case.</a:t>
            </a:r>
          </a:p>
          <a:p>
            <a:endParaRPr lang="en-GB" dirty="0"/>
          </a:p>
          <a:p>
            <a:endParaRPr lang="en-US" dirty="0"/>
          </a:p>
        </p:txBody>
      </p:sp>
      <p:pic>
        <p:nvPicPr>
          <p:cNvPr id="4" name="Picture 4">
            <a:extLst>
              <a:ext uri="{FF2B5EF4-FFF2-40B4-BE49-F238E27FC236}">
                <a16:creationId xmlns:a16="http://schemas.microsoft.com/office/drawing/2014/main" id="{6F55B13B-A11C-45F5-A528-F649924465CB}"/>
              </a:ext>
            </a:extLst>
          </p:cNvPr>
          <p:cNvPicPr>
            <a:picLocks noChangeAspect="1"/>
          </p:cNvPicPr>
          <p:nvPr/>
        </p:nvPicPr>
        <p:blipFill>
          <a:blip r:embed="rId2" cstate="print"/>
          <a:stretch>
            <a:fillRect/>
          </a:stretch>
        </p:blipFill>
        <p:spPr>
          <a:xfrm>
            <a:off x="-7460" y="5885941"/>
            <a:ext cx="12206921" cy="979628"/>
          </a:xfrm>
          <a:prstGeom prst="rect">
            <a:avLst/>
          </a:prstGeom>
        </p:spPr>
      </p:pic>
    </p:spTree>
    <p:extLst>
      <p:ext uri="{BB962C8B-B14F-4D97-AF65-F5344CB8AC3E}">
        <p14:creationId xmlns:p14="http://schemas.microsoft.com/office/powerpoint/2010/main" val="16915961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1"/>
            <a:ext cx="10515600" cy="927462"/>
          </a:xfrm>
        </p:spPr>
        <p:txBody>
          <a:bodyPr/>
          <a:lstStyle/>
          <a:p>
            <a:pPr algn="ctr"/>
            <a:r>
              <a:rPr lang="en-US" b="1" dirty="0">
                <a:latin typeface="Calibri Light"/>
                <a:cs typeface="Calibri Light"/>
              </a:rPr>
              <a:t>Pleading Not Guilty Local Court (NSW)</a:t>
            </a:r>
          </a:p>
        </p:txBody>
      </p:sp>
      <p:sp>
        <p:nvSpPr>
          <p:cNvPr id="3" name="Subtitle 2"/>
          <p:cNvSpPr>
            <a:spLocks noGrp="1"/>
          </p:cNvSpPr>
          <p:nvPr>
            <p:ph idx="1"/>
          </p:nvPr>
        </p:nvSpPr>
        <p:spPr>
          <a:xfrm>
            <a:off x="799011" y="979714"/>
            <a:ext cx="10515600" cy="4914220"/>
          </a:xfrm>
        </p:spPr>
        <p:txBody>
          <a:bodyPr vert="horz" lIns="91440" tIns="45720" rIns="91440" bIns="45720" rtlCol="0" anchor="t">
            <a:normAutofit fontScale="92500" lnSpcReduction="10000"/>
          </a:bodyPr>
          <a:lstStyle/>
          <a:p>
            <a:r>
              <a:rPr lang="en-GB" dirty="0"/>
              <a:t>Defence may then call witnesses to give evidence in chief. Prosecution then has the right to cross-examine each of the Defence witnesses to expose weaknesses in their evidence. Once all the Defence witnesses have given evidence, the Defence will close its case.</a:t>
            </a:r>
          </a:p>
          <a:p>
            <a:r>
              <a:rPr lang="en-GB" dirty="0"/>
              <a:t>The Prosecution and Defence then make closing submissions. These are oral submissions telling the court why the Defendant should be found guilty or not guilty based on the evidence presented in the hearing. After hearing closing submissions, the Magistrate has the task of considering the evidence put before the court and deciding whether the prosecution has proven the accused guilty beyond a reasonable doubt.</a:t>
            </a:r>
          </a:p>
          <a:p>
            <a:r>
              <a:rPr lang="en-GB" dirty="0"/>
              <a:t>If the accused is found guilty, the Magistrate will then determine the appropriate penalty (or adjourn for a pre-sentence report). If the accused is found not guilty, the charge will be dismissed and the accused will be free to go.</a:t>
            </a:r>
          </a:p>
          <a:p>
            <a:endParaRPr lang="en-GB" dirty="0"/>
          </a:p>
          <a:p>
            <a:endParaRPr lang="en-GB" dirty="0"/>
          </a:p>
          <a:p>
            <a:endParaRPr lang="en-US" dirty="0"/>
          </a:p>
        </p:txBody>
      </p:sp>
      <p:pic>
        <p:nvPicPr>
          <p:cNvPr id="4" name="Picture 4">
            <a:extLst>
              <a:ext uri="{FF2B5EF4-FFF2-40B4-BE49-F238E27FC236}">
                <a16:creationId xmlns:a16="http://schemas.microsoft.com/office/drawing/2014/main" id="{6F55B13B-A11C-45F5-A528-F649924465CB}"/>
              </a:ext>
            </a:extLst>
          </p:cNvPr>
          <p:cNvPicPr>
            <a:picLocks noChangeAspect="1"/>
          </p:cNvPicPr>
          <p:nvPr/>
        </p:nvPicPr>
        <p:blipFill>
          <a:blip r:embed="rId2" cstate="print"/>
          <a:stretch>
            <a:fillRect/>
          </a:stretch>
        </p:blipFill>
        <p:spPr>
          <a:xfrm>
            <a:off x="-7460" y="5885941"/>
            <a:ext cx="12206921" cy="979628"/>
          </a:xfrm>
          <a:prstGeom prst="rect">
            <a:avLst/>
          </a:prstGeom>
        </p:spPr>
      </p:pic>
    </p:spTree>
    <p:extLst>
      <p:ext uri="{BB962C8B-B14F-4D97-AF65-F5344CB8AC3E}">
        <p14:creationId xmlns:p14="http://schemas.microsoft.com/office/powerpoint/2010/main" val="16915961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1"/>
            <a:ext cx="10515600" cy="927462"/>
          </a:xfrm>
        </p:spPr>
        <p:txBody>
          <a:bodyPr/>
          <a:lstStyle/>
          <a:p>
            <a:pPr algn="ctr"/>
            <a:r>
              <a:rPr lang="en-US" b="1" dirty="0">
                <a:latin typeface="Calibri Light"/>
                <a:cs typeface="Calibri Light"/>
              </a:rPr>
              <a:t>Possession of Prohibited Drug (NSW)</a:t>
            </a:r>
          </a:p>
        </p:txBody>
      </p:sp>
      <p:sp>
        <p:nvSpPr>
          <p:cNvPr id="3" name="Subtitle 2"/>
          <p:cNvSpPr>
            <a:spLocks noGrp="1"/>
          </p:cNvSpPr>
          <p:nvPr>
            <p:ph idx="1"/>
          </p:nvPr>
        </p:nvSpPr>
        <p:spPr>
          <a:xfrm>
            <a:off x="799011" y="1371600"/>
            <a:ext cx="10515600" cy="4522334"/>
          </a:xfrm>
        </p:spPr>
        <p:txBody>
          <a:bodyPr vert="horz" lIns="91440" tIns="45720" rIns="91440" bIns="45720" rtlCol="0" anchor="t">
            <a:normAutofit/>
          </a:bodyPr>
          <a:lstStyle/>
          <a:p>
            <a:pPr>
              <a:buNone/>
            </a:pPr>
            <a:r>
              <a:rPr lang="en-GB" b="1" dirty="0"/>
              <a:t>Summary offense </a:t>
            </a:r>
            <a:r>
              <a:rPr lang="en-GB" dirty="0"/>
              <a:t>under s 10 of the </a:t>
            </a:r>
            <a:r>
              <a:rPr lang="en-GB" i="1" dirty="0"/>
              <a:t>Drug Misuse and Trafficking Act 1985</a:t>
            </a:r>
            <a:r>
              <a:rPr lang="en-GB" dirty="0"/>
              <a:t> (NSW) which states, </a:t>
            </a:r>
          </a:p>
          <a:p>
            <a:pPr>
              <a:buNone/>
            </a:pPr>
            <a:r>
              <a:rPr lang="en-GB" i="1" dirty="0"/>
              <a:t>‘A person who has a prohibited drug in his or her possession is guilty of an offence’</a:t>
            </a:r>
          </a:p>
          <a:p>
            <a:pPr>
              <a:buFont typeface="Wingdings" pitchFamily="2" charset="2"/>
              <a:buChar char="Ø"/>
            </a:pPr>
            <a:r>
              <a:rPr lang="en-GB" dirty="0"/>
              <a:t>Heard at Local/Magistrates’ Court</a:t>
            </a:r>
          </a:p>
          <a:p>
            <a:pPr>
              <a:buNone/>
            </a:pPr>
            <a:r>
              <a:rPr lang="en-GB" b="1" dirty="0"/>
              <a:t>Penalty</a:t>
            </a:r>
            <a:r>
              <a:rPr lang="en-GB" dirty="0"/>
              <a:t> under s 21 of the </a:t>
            </a:r>
            <a:r>
              <a:rPr lang="en-GB" i="1" dirty="0"/>
              <a:t>Drug Misuse and Trafficking Act 1985</a:t>
            </a:r>
            <a:r>
              <a:rPr lang="en-GB" dirty="0"/>
              <a:t> (NSW) which states,</a:t>
            </a:r>
          </a:p>
          <a:p>
            <a:pPr>
              <a:buNone/>
            </a:pPr>
            <a:r>
              <a:rPr lang="en-US" i="1" dirty="0"/>
              <a:t>‘The penalty for an offence under this Division is a fine of 20 penalty units or imprisonment for a term of 2 years, or both’ (approx. $2,200 fine). </a:t>
            </a:r>
            <a:endParaRPr lang="en-GB" i="1" dirty="0"/>
          </a:p>
          <a:p>
            <a:pPr>
              <a:buNone/>
            </a:pPr>
            <a:endParaRPr lang="en-US" dirty="0"/>
          </a:p>
        </p:txBody>
      </p:sp>
      <p:pic>
        <p:nvPicPr>
          <p:cNvPr id="4" name="Picture 4">
            <a:extLst>
              <a:ext uri="{FF2B5EF4-FFF2-40B4-BE49-F238E27FC236}">
                <a16:creationId xmlns:a16="http://schemas.microsoft.com/office/drawing/2014/main" id="{6F55B13B-A11C-45F5-A528-F649924465CB}"/>
              </a:ext>
            </a:extLst>
          </p:cNvPr>
          <p:cNvPicPr>
            <a:picLocks noChangeAspect="1"/>
          </p:cNvPicPr>
          <p:nvPr/>
        </p:nvPicPr>
        <p:blipFill>
          <a:blip r:embed="rId2" cstate="print"/>
          <a:stretch>
            <a:fillRect/>
          </a:stretch>
        </p:blipFill>
        <p:spPr>
          <a:xfrm>
            <a:off x="-7460" y="5885941"/>
            <a:ext cx="12206921" cy="979628"/>
          </a:xfrm>
          <a:prstGeom prst="rect">
            <a:avLst/>
          </a:prstGeom>
        </p:spPr>
      </p:pic>
    </p:spTree>
    <p:extLst>
      <p:ext uri="{BB962C8B-B14F-4D97-AF65-F5344CB8AC3E}">
        <p14:creationId xmlns:p14="http://schemas.microsoft.com/office/powerpoint/2010/main" val="169159613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1"/>
            <a:ext cx="10515600" cy="927462"/>
          </a:xfrm>
        </p:spPr>
        <p:txBody>
          <a:bodyPr/>
          <a:lstStyle/>
          <a:p>
            <a:pPr algn="ctr"/>
            <a:r>
              <a:rPr lang="en-US" b="1" dirty="0">
                <a:latin typeface="Calibri Light"/>
                <a:cs typeface="Calibri Light"/>
              </a:rPr>
              <a:t>Pleas in Mitigation</a:t>
            </a:r>
          </a:p>
        </p:txBody>
      </p:sp>
      <p:sp>
        <p:nvSpPr>
          <p:cNvPr id="3" name="Subtitle 2"/>
          <p:cNvSpPr>
            <a:spLocks noGrp="1"/>
          </p:cNvSpPr>
          <p:nvPr>
            <p:ph idx="1"/>
          </p:nvPr>
        </p:nvSpPr>
        <p:spPr>
          <a:xfrm>
            <a:off x="799011" y="966651"/>
            <a:ext cx="10515600" cy="4927283"/>
          </a:xfrm>
        </p:spPr>
        <p:txBody>
          <a:bodyPr vert="horz" lIns="91440" tIns="45720" rIns="91440" bIns="45720" rtlCol="0" anchor="t">
            <a:normAutofit/>
          </a:bodyPr>
          <a:lstStyle/>
          <a:p>
            <a:pPr>
              <a:buFont typeface="Wingdings" pitchFamily="2" charset="2"/>
              <a:buChar char="Ø"/>
            </a:pPr>
            <a:r>
              <a:rPr lang="en-US" dirty="0"/>
              <a:t>There are some basic matters to turn your mind to: </a:t>
            </a:r>
          </a:p>
          <a:p>
            <a:r>
              <a:rPr lang="en-US" dirty="0"/>
              <a:t>The maximum penalty for the offence charged </a:t>
            </a:r>
          </a:p>
          <a:p>
            <a:r>
              <a:rPr lang="en-US" dirty="0"/>
              <a:t>The objective criminality of the offence, including an analysis of any aggravating features (s21A(2) </a:t>
            </a:r>
            <a:r>
              <a:rPr lang="en-US" i="1" dirty="0"/>
              <a:t>Crimes (Sentencing Procedure) Act 1999 </a:t>
            </a:r>
            <a:r>
              <a:rPr lang="en-US" dirty="0"/>
              <a:t>(NSW)); </a:t>
            </a:r>
          </a:p>
          <a:p>
            <a:r>
              <a:rPr lang="en-US" dirty="0"/>
              <a:t>An analysis of any applicable mitigating features (s 21A(3) </a:t>
            </a:r>
            <a:r>
              <a:rPr lang="en-US" i="1" dirty="0"/>
              <a:t>Crimes (Sentencing Procedure) Act 1999 </a:t>
            </a:r>
            <a:r>
              <a:rPr lang="en-US" dirty="0"/>
              <a:t>(NSW)), see below; </a:t>
            </a:r>
            <a:endParaRPr lang="en-GB" dirty="0"/>
          </a:p>
          <a:p>
            <a:endParaRPr lang="en-GB" dirty="0"/>
          </a:p>
          <a:p>
            <a:endParaRPr lang="en-US" dirty="0"/>
          </a:p>
        </p:txBody>
      </p:sp>
      <p:pic>
        <p:nvPicPr>
          <p:cNvPr id="4" name="Picture 4">
            <a:extLst>
              <a:ext uri="{FF2B5EF4-FFF2-40B4-BE49-F238E27FC236}">
                <a16:creationId xmlns:a16="http://schemas.microsoft.com/office/drawing/2014/main" id="{6F55B13B-A11C-45F5-A528-F649924465CB}"/>
              </a:ext>
            </a:extLst>
          </p:cNvPr>
          <p:cNvPicPr>
            <a:picLocks noChangeAspect="1"/>
          </p:cNvPicPr>
          <p:nvPr/>
        </p:nvPicPr>
        <p:blipFill>
          <a:blip r:embed="rId2" cstate="print"/>
          <a:stretch>
            <a:fillRect/>
          </a:stretch>
        </p:blipFill>
        <p:spPr>
          <a:xfrm>
            <a:off x="-7460" y="5885941"/>
            <a:ext cx="12206921" cy="979628"/>
          </a:xfrm>
          <a:prstGeom prst="rect">
            <a:avLst/>
          </a:prstGeom>
        </p:spPr>
      </p:pic>
    </p:spTree>
    <p:extLst>
      <p:ext uri="{BB962C8B-B14F-4D97-AF65-F5344CB8AC3E}">
        <p14:creationId xmlns:p14="http://schemas.microsoft.com/office/powerpoint/2010/main" val="169159613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1"/>
            <a:ext cx="10515600" cy="927462"/>
          </a:xfrm>
        </p:spPr>
        <p:txBody>
          <a:bodyPr/>
          <a:lstStyle/>
          <a:p>
            <a:pPr algn="ctr"/>
            <a:r>
              <a:rPr lang="en-US" b="1" dirty="0">
                <a:latin typeface="Calibri Light"/>
                <a:cs typeface="Calibri Light"/>
              </a:rPr>
              <a:t>Pleas in Mitigation</a:t>
            </a:r>
          </a:p>
        </p:txBody>
      </p:sp>
      <p:sp>
        <p:nvSpPr>
          <p:cNvPr id="3" name="Subtitle 2"/>
          <p:cNvSpPr>
            <a:spLocks noGrp="1"/>
          </p:cNvSpPr>
          <p:nvPr>
            <p:ph idx="1"/>
          </p:nvPr>
        </p:nvSpPr>
        <p:spPr>
          <a:xfrm>
            <a:off x="799011" y="966651"/>
            <a:ext cx="10515600" cy="4927283"/>
          </a:xfrm>
        </p:spPr>
        <p:txBody>
          <a:bodyPr vert="horz" lIns="91440" tIns="45720" rIns="91440" bIns="45720" rtlCol="0" anchor="t">
            <a:normAutofit fontScale="85000" lnSpcReduction="20000"/>
          </a:bodyPr>
          <a:lstStyle/>
          <a:p>
            <a:r>
              <a:rPr lang="en-US" dirty="0"/>
              <a:t>The time when the plea of guilty was entered, or whether it followed conviction: any additional expressions of remorse or contrition noting specifically the manner of the expressions of this remorse (by way of apology, payment of compensation, or other);</a:t>
            </a:r>
          </a:p>
          <a:p>
            <a:r>
              <a:rPr lang="en-US" dirty="0"/>
              <a:t>The prevalence of the offence in the community therefore raising issues of deterrence;</a:t>
            </a:r>
          </a:p>
          <a:p>
            <a:r>
              <a:rPr lang="en-US" dirty="0"/>
              <a:t>Your client’s subjective features: age; occupation, family and employment background, health issues and present circumstances; </a:t>
            </a:r>
          </a:p>
          <a:p>
            <a:r>
              <a:rPr lang="en-US" dirty="0"/>
              <a:t>The circumstances in which the offence took place and the presence of alcohol or drugs; and</a:t>
            </a:r>
          </a:p>
          <a:p>
            <a:r>
              <a:rPr lang="en-US" dirty="0"/>
              <a:t>Prospects for the future and rehabilitation;</a:t>
            </a:r>
          </a:p>
          <a:p>
            <a:r>
              <a:rPr lang="en-US" dirty="0"/>
              <a:t>Your submissions on the appropriate penalty to be imposed. The final submissions as to the appropriate penalty should be couched in a way that has reference to the principles of sentencing which are found in s 3A of the </a:t>
            </a:r>
            <a:r>
              <a:rPr lang="en-US" i="1" dirty="0"/>
              <a:t>Crimes (Sentencing Procedure) Act 1999 </a:t>
            </a:r>
            <a:r>
              <a:rPr lang="en-US" dirty="0"/>
              <a:t>(NSW)</a:t>
            </a:r>
          </a:p>
        </p:txBody>
      </p:sp>
      <p:pic>
        <p:nvPicPr>
          <p:cNvPr id="4" name="Picture 4">
            <a:extLst>
              <a:ext uri="{FF2B5EF4-FFF2-40B4-BE49-F238E27FC236}">
                <a16:creationId xmlns:a16="http://schemas.microsoft.com/office/drawing/2014/main" id="{6F55B13B-A11C-45F5-A528-F649924465CB}"/>
              </a:ext>
            </a:extLst>
          </p:cNvPr>
          <p:cNvPicPr>
            <a:picLocks noChangeAspect="1"/>
          </p:cNvPicPr>
          <p:nvPr/>
        </p:nvPicPr>
        <p:blipFill>
          <a:blip r:embed="rId2" cstate="print"/>
          <a:stretch>
            <a:fillRect/>
          </a:stretch>
        </p:blipFill>
        <p:spPr>
          <a:xfrm>
            <a:off x="-7460" y="5885941"/>
            <a:ext cx="12206921" cy="979628"/>
          </a:xfrm>
          <a:prstGeom prst="rect">
            <a:avLst/>
          </a:prstGeom>
        </p:spPr>
      </p:pic>
    </p:spTree>
    <p:extLst>
      <p:ext uri="{BB962C8B-B14F-4D97-AF65-F5344CB8AC3E}">
        <p14:creationId xmlns:p14="http://schemas.microsoft.com/office/powerpoint/2010/main" val="169159613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1"/>
            <a:ext cx="10515600" cy="927462"/>
          </a:xfrm>
        </p:spPr>
        <p:txBody>
          <a:bodyPr/>
          <a:lstStyle/>
          <a:p>
            <a:pPr algn="ctr"/>
            <a:r>
              <a:rPr lang="en-US" b="1" dirty="0"/>
              <a:t>Purposes of sentencing</a:t>
            </a:r>
            <a:endParaRPr lang="en-US" b="1" dirty="0">
              <a:latin typeface="Calibri Light"/>
              <a:cs typeface="Calibri Light"/>
            </a:endParaRPr>
          </a:p>
        </p:txBody>
      </p:sp>
      <p:sp>
        <p:nvSpPr>
          <p:cNvPr id="3" name="Subtitle 2"/>
          <p:cNvSpPr>
            <a:spLocks noGrp="1"/>
          </p:cNvSpPr>
          <p:nvPr>
            <p:ph idx="1"/>
          </p:nvPr>
        </p:nvSpPr>
        <p:spPr>
          <a:xfrm>
            <a:off x="799011" y="992777"/>
            <a:ext cx="10515600" cy="4901157"/>
          </a:xfrm>
        </p:spPr>
        <p:txBody>
          <a:bodyPr vert="horz" lIns="91440" tIns="45720" rIns="91440" bIns="45720" rtlCol="0" anchor="t">
            <a:normAutofit fontScale="92500" lnSpcReduction="20000"/>
          </a:bodyPr>
          <a:lstStyle/>
          <a:p>
            <a:pPr>
              <a:buFont typeface="Wingdings" pitchFamily="2" charset="2"/>
              <a:buChar char="Ø"/>
            </a:pPr>
            <a:r>
              <a:rPr lang="en-US" dirty="0"/>
              <a:t>S 3A </a:t>
            </a:r>
            <a:r>
              <a:rPr lang="en-US" i="1" dirty="0"/>
              <a:t>Crimes (Sentencing Procedure) Act 1999 </a:t>
            </a:r>
            <a:r>
              <a:rPr lang="en-US" dirty="0"/>
              <a:t>(NSW)</a:t>
            </a:r>
          </a:p>
          <a:p>
            <a:pPr>
              <a:buFont typeface="Wingdings" pitchFamily="2" charset="2"/>
              <a:buChar char="Ø"/>
            </a:pPr>
            <a:r>
              <a:rPr lang="en-US" dirty="0"/>
              <a:t>The purposes for which a court may impose a sentence on an offender are as follows: </a:t>
            </a:r>
          </a:p>
          <a:p>
            <a:r>
              <a:rPr lang="en-US" dirty="0"/>
              <a:t>(a) to ensure that the offender is adequately punished for the offence, </a:t>
            </a:r>
          </a:p>
          <a:p>
            <a:r>
              <a:rPr lang="en-US" dirty="0"/>
              <a:t>(b) to prevent crime by deterring the offender and other persons from committing similar offences,</a:t>
            </a:r>
          </a:p>
          <a:p>
            <a:r>
              <a:rPr lang="en-US" dirty="0"/>
              <a:t> (c) to protect the community from the offender,</a:t>
            </a:r>
          </a:p>
          <a:p>
            <a:r>
              <a:rPr lang="en-US" dirty="0"/>
              <a:t> (d) to promote the rehabilitation of the offender,</a:t>
            </a:r>
          </a:p>
          <a:p>
            <a:r>
              <a:rPr lang="en-US" dirty="0"/>
              <a:t> (e) to make the offender accountable for his or her actions,</a:t>
            </a:r>
          </a:p>
          <a:p>
            <a:r>
              <a:rPr lang="en-US" dirty="0"/>
              <a:t> (f) to denounce the conduct of the offender, </a:t>
            </a:r>
          </a:p>
          <a:p>
            <a:r>
              <a:rPr lang="en-US" dirty="0"/>
              <a:t>(g) to </a:t>
            </a:r>
            <a:r>
              <a:rPr lang="en-US" dirty="0" err="1"/>
              <a:t>recognise</a:t>
            </a:r>
            <a:r>
              <a:rPr lang="en-US" dirty="0"/>
              <a:t> the harm done to the victim of the crime and the community.</a:t>
            </a:r>
          </a:p>
        </p:txBody>
      </p:sp>
      <p:pic>
        <p:nvPicPr>
          <p:cNvPr id="4" name="Picture 4">
            <a:extLst>
              <a:ext uri="{FF2B5EF4-FFF2-40B4-BE49-F238E27FC236}">
                <a16:creationId xmlns:a16="http://schemas.microsoft.com/office/drawing/2014/main" id="{6F55B13B-A11C-45F5-A528-F649924465CB}"/>
              </a:ext>
            </a:extLst>
          </p:cNvPr>
          <p:cNvPicPr>
            <a:picLocks noChangeAspect="1"/>
          </p:cNvPicPr>
          <p:nvPr/>
        </p:nvPicPr>
        <p:blipFill>
          <a:blip r:embed="rId2" cstate="print"/>
          <a:stretch>
            <a:fillRect/>
          </a:stretch>
        </p:blipFill>
        <p:spPr>
          <a:xfrm>
            <a:off x="-7460" y="5885941"/>
            <a:ext cx="12206921" cy="979628"/>
          </a:xfrm>
          <a:prstGeom prst="rect">
            <a:avLst/>
          </a:prstGeom>
        </p:spPr>
      </p:pic>
    </p:spTree>
    <p:extLst>
      <p:ext uri="{BB962C8B-B14F-4D97-AF65-F5344CB8AC3E}">
        <p14:creationId xmlns:p14="http://schemas.microsoft.com/office/powerpoint/2010/main" val="169159613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1"/>
            <a:ext cx="10515600" cy="927462"/>
          </a:xfrm>
        </p:spPr>
        <p:txBody>
          <a:bodyPr/>
          <a:lstStyle/>
          <a:p>
            <a:pPr algn="ctr"/>
            <a:r>
              <a:rPr lang="en-US" b="1" dirty="0"/>
              <a:t>Matters in mitigation</a:t>
            </a:r>
            <a:endParaRPr lang="en-US" b="1" dirty="0">
              <a:latin typeface="Calibri Light"/>
              <a:cs typeface="Calibri Light"/>
            </a:endParaRPr>
          </a:p>
        </p:txBody>
      </p:sp>
      <p:sp>
        <p:nvSpPr>
          <p:cNvPr id="3" name="Subtitle 2"/>
          <p:cNvSpPr>
            <a:spLocks noGrp="1"/>
          </p:cNvSpPr>
          <p:nvPr>
            <p:ph idx="1"/>
          </p:nvPr>
        </p:nvSpPr>
        <p:spPr>
          <a:xfrm>
            <a:off x="799011" y="849086"/>
            <a:ext cx="10515600" cy="5044848"/>
          </a:xfrm>
        </p:spPr>
        <p:txBody>
          <a:bodyPr vert="horz" lIns="91440" tIns="45720" rIns="91440" bIns="45720" rtlCol="0" anchor="t">
            <a:normAutofit lnSpcReduction="10000"/>
          </a:bodyPr>
          <a:lstStyle/>
          <a:p>
            <a:r>
              <a:rPr lang="en-US" dirty="0"/>
              <a:t>S21A (3) </a:t>
            </a:r>
            <a:r>
              <a:rPr lang="en-US" i="1" dirty="0"/>
              <a:t>Crimes (Sentencing Procedure) Act 1999 </a:t>
            </a:r>
            <a:r>
              <a:rPr lang="en-US" dirty="0"/>
              <a:t>(NSW) sets out some of the matters that may be used to mitigate a sentence; as follows: </a:t>
            </a:r>
          </a:p>
          <a:p>
            <a:r>
              <a:rPr lang="en-US" dirty="0"/>
              <a:t>(a) the injury, emotional harm, loss or damage caused by the offence was not substantial, </a:t>
            </a:r>
          </a:p>
          <a:p>
            <a:r>
              <a:rPr lang="en-US" dirty="0"/>
              <a:t>(b) the offence was not part of a planned or </a:t>
            </a:r>
            <a:r>
              <a:rPr lang="en-US" dirty="0" err="1"/>
              <a:t>organised</a:t>
            </a:r>
            <a:r>
              <a:rPr lang="en-US" dirty="0"/>
              <a:t> criminal activity, </a:t>
            </a:r>
          </a:p>
          <a:p>
            <a:r>
              <a:rPr lang="en-US" dirty="0"/>
              <a:t>(c) the offender was provoked by the victim,</a:t>
            </a:r>
          </a:p>
          <a:p>
            <a:r>
              <a:rPr lang="en-US" dirty="0"/>
              <a:t> (d) the offender was acting under duress, </a:t>
            </a:r>
          </a:p>
          <a:p>
            <a:r>
              <a:rPr lang="en-US" dirty="0"/>
              <a:t>(e) the offender does not have any record (or any significant record) of previous convictions, </a:t>
            </a:r>
          </a:p>
          <a:p>
            <a:r>
              <a:rPr lang="en-US" dirty="0"/>
              <a:t>(f) the offender was a person of good character,</a:t>
            </a:r>
          </a:p>
          <a:p>
            <a:endParaRPr lang="en-US" dirty="0"/>
          </a:p>
        </p:txBody>
      </p:sp>
      <p:pic>
        <p:nvPicPr>
          <p:cNvPr id="4" name="Picture 4">
            <a:extLst>
              <a:ext uri="{FF2B5EF4-FFF2-40B4-BE49-F238E27FC236}">
                <a16:creationId xmlns:a16="http://schemas.microsoft.com/office/drawing/2014/main" id="{6F55B13B-A11C-45F5-A528-F649924465CB}"/>
              </a:ext>
            </a:extLst>
          </p:cNvPr>
          <p:cNvPicPr>
            <a:picLocks noChangeAspect="1"/>
          </p:cNvPicPr>
          <p:nvPr/>
        </p:nvPicPr>
        <p:blipFill>
          <a:blip r:embed="rId2" cstate="print"/>
          <a:stretch>
            <a:fillRect/>
          </a:stretch>
        </p:blipFill>
        <p:spPr>
          <a:xfrm>
            <a:off x="-7460" y="5885941"/>
            <a:ext cx="12206921" cy="979628"/>
          </a:xfrm>
          <a:prstGeom prst="rect">
            <a:avLst/>
          </a:prstGeom>
        </p:spPr>
      </p:pic>
    </p:spTree>
    <p:extLst>
      <p:ext uri="{BB962C8B-B14F-4D97-AF65-F5344CB8AC3E}">
        <p14:creationId xmlns:p14="http://schemas.microsoft.com/office/powerpoint/2010/main" val="169159613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1"/>
            <a:ext cx="10515600" cy="927462"/>
          </a:xfrm>
        </p:spPr>
        <p:txBody>
          <a:bodyPr/>
          <a:lstStyle/>
          <a:p>
            <a:pPr algn="ctr"/>
            <a:r>
              <a:rPr lang="en-US" b="1" dirty="0"/>
              <a:t>Matters in mitigation</a:t>
            </a:r>
            <a:endParaRPr lang="en-US" b="1" dirty="0">
              <a:latin typeface="Calibri Light"/>
              <a:cs typeface="Calibri Light"/>
            </a:endParaRPr>
          </a:p>
        </p:txBody>
      </p:sp>
      <p:sp>
        <p:nvSpPr>
          <p:cNvPr id="3" name="Subtitle 2"/>
          <p:cNvSpPr>
            <a:spLocks noGrp="1"/>
          </p:cNvSpPr>
          <p:nvPr>
            <p:ph idx="1"/>
          </p:nvPr>
        </p:nvSpPr>
        <p:spPr>
          <a:xfrm>
            <a:off x="799011" y="849086"/>
            <a:ext cx="10515600" cy="5044848"/>
          </a:xfrm>
        </p:spPr>
        <p:txBody>
          <a:bodyPr vert="horz" lIns="91440" tIns="45720" rIns="91440" bIns="45720" rtlCol="0" anchor="t">
            <a:normAutofit fontScale="92500" lnSpcReduction="20000"/>
          </a:bodyPr>
          <a:lstStyle/>
          <a:p>
            <a:r>
              <a:rPr lang="en-US" dirty="0"/>
              <a:t> (g) the offender is unlikely to re-offend,</a:t>
            </a:r>
          </a:p>
          <a:p>
            <a:r>
              <a:rPr lang="en-US" dirty="0"/>
              <a:t> (h) the offender has good prospects of rehabilitation, whether by reason of the offender’s age or otherwise, </a:t>
            </a:r>
          </a:p>
          <a:p>
            <a:r>
              <a:rPr lang="en-US" dirty="0"/>
              <a:t>(</a:t>
            </a:r>
            <a:r>
              <a:rPr lang="en-US" dirty="0" err="1"/>
              <a:t>i</a:t>
            </a:r>
            <a:r>
              <a:rPr lang="en-US" dirty="0"/>
              <a:t>) the remorse shown by the offender for the offence, but only if: (</a:t>
            </a:r>
            <a:r>
              <a:rPr lang="en-US" dirty="0" err="1"/>
              <a:t>i</a:t>
            </a:r>
            <a:r>
              <a:rPr lang="en-US" dirty="0"/>
              <a:t>) the offender has provided evidence that he or she has accepted responsibility for his or her actions, and (ii) the offender has acknowledged any injury, loss or damage caused by his or her actions or made reparation for such injury, loss or damage (or both),</a:t>
            </a:r>
          </a:p>
          <a:p>
            <a:r>
              <a:rPr lang="en-US" dirty="0"/>
              <a:t> (j) the offender was not fully aware of the consequences of his or her actions because of the offender’s age or any disability, </a:t>
            </a:r>
          </a:p>
          <a:p>
            <a:r>
              <a:rPr lang="en-US" dirty="0"/>
              <a:t>(k) a plea of guilty by the offender (as provided by section 22), </a:t>
            </a:r>
          </a:p>
          <a:p>
            <a:r>
              <a:rPr lang="en-US" dirty="0"/>
              <a:t>(l) the degree of pre-trial disclosure by the </a:t>
            </a:r>
            <a:r>
              <a:rPr lang="en-US" dirty="0" err="1"/>
              <a:t>defence</a:t>
            </a:r>
            <a:r>
              <a:rPr lang="en-US" dirty="0"/>
              <a:t> (as provided by section 22A), </a:t>
            </a:r>
          </a:p>
          <a:p>
            <a:r>
              <a:rPr lang="en-US" dirty="0"/>
              <a:t>(m) assistance by the offender to law enforcement authorities (as provided by section 23).</a:t>
            </a:r>
          </a:p>
        </p:txBody>
      </p:sp>
      <p:pic>
        <p:nvPicPr>
          <p:cNvPr id="4" name="Picture 4">
            <a:extLst>
              <a:ext uri="{FF2B5EF4-FFF2-40B4-BE49-F238E27FC236}">
                <a16:creationId xmlns:a16="http://schemas.microsoft.com/office/drawing/2014/main" id="{6F55B13B-A11C-45F5-A528-F649924465CB}"/>
              </a:ext>
            </a:extLst>
          </p:cNvPr>
          <p:cNvPicPr>
            <a:picLocks noChangeAspect="1"/>
          </p:cNvPicPr>
          <p:nvPr/>
        </p:nvPicPr>
        <p:blipFill>
          <a:blip r:embed="rId2" cstate="print"/>
          <a:stretch>
            <a:fillRect/>
          </a:stretch>
        </p:blipFill>
        <p:spPr>
          <a:xfrm>
            <a:off x="-7460" y="5885941"/>
            <a:ext cx="12206921" cy="979628"/>
          </a:xfrm>
          <a:prstGeom prst="rect">
            <a:avLst/>
          </a:prstGeom>
        </p:spPr>
      </p:pic>
    </p:spTree>
    <p:extLst>
      <p:ext uri="{BB962C8B-B14F-4D97-AF65-F5344CB8AC3E}">
        <p14:creationId xmlns:p14="http://schemas.microsoft.com/office/powerpoint/2010/main" val="169159613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1"/>
            <a:ext cx="10515600" cy="927462"/>
          </a:xfrm>
        </p:spPr>
        <p:txBody>
          <a:bodyPr/>
          <a:lstStyle/>
          <a:p>
            <a:pPr algn="ctr"/>
            <a:r>
              <a:rPr lang="en-US" b="1" dirty="0"/>
              <a:t>Matters in mitigation</a:t>
            </a:r>
            <a:endParaRPr lang="en-US" b="1" dirty="0">
              <a:latin typeface="Calibri Light"/>
              <a:cs typeface="Calibri Light"/>
            </a:endParaRPr>
          </a:p>
        </p:txBody>
      </p:sp>
      <p:sp>
        <p:nvSpPr>
          <p:cNvPr id="3" name="Subtitle 2"/>
          <p:cNvSpPr>
            <a:spLocks noGrp="1"/>
          </p:cNvSpPr>
          <p:nvPr>
            <p:ph idx="1"/>
          </p:nvPr>
        </p:nvSpPr>
        <p:spPr>
          <a:xfrm>
            <a:off x="799011" y="1632856"/>
            <a:ext cx="10515600" cy="4261077"/>
          </a:xfrm>
        </p:spPr>
        <p:txBody>
          <a:bodyPr vert="horz" lIns="91440" tIns="45720" rIns="91440" bIns="45720" rtlCol="0" anchor="t">
            <a:normAutofit/>
          </a:bodyPr>
          <a:lstStyle/>
          <a:p>
            <a:r>
              <a:rPr lang="en-US" dirty="0"/>
              <a:t> Matters in mitigation are generally supported by some sort of evidence, such as through a psychologist’s report, or character references rather than simply stated from the bar table.</a:t>
            </a:r>
          </a:p>
          <a:p>
            <a:r>
              <a:rPr lang="en-US" dirty="0"/>
              <a:t>Special mention should always be made in a matter where the sentence has resulted following a plea of guilty rather than conviction. It is a matter of mitigation as mentioned above at </a:t>
            </a:r>
            <a:r>
              <a:rPr lang="en-US" dirty="0" err="1"/>
              <a:t>ss</a:t>
            </a:r>
            <a:r>
              <a:rPr lang="en-US" dirty="0"/>
              <a:t>(3)(k), but is also referred to separately at s22:</a:t>
            </a:r>
          </a:p>
          <a:p>
            <a:endParaRPr lang="en-US" dirty="0"/>
          </a:p>
        </p:txBody>
      </p:sp>
      <p:pic>
        <p:nvPicPr>
          <p:cNvPr id="4" name="Picture 4">
            <a:extLst>
              <a:ext uri="{FF2B5EF4-FFF2-40B4-BE49-F238E27FC236}">
                <a16:creationId xmlns:a16="http://schemas.microsoft.com/office/drawing/2014/main" id="{6F55B13B-A11C-45F5-A528-F649924465CB}"/>
              </a:ext>
            </a:extLst>
          </p:cNvPr>
          <p:cNvPicPr>
            <a:picLocks noChangeAspect="1"/>
          </p:cNvPicPr>
          <p:nvPr/>
        </p:nvPicPr>
        <p:blipFill>
          <a:blip r:embed="rId2" cstate="print"/>
          <a:stretch>
            <a:fillRect/>
          </a:stretch>
        </p:blipFill>
        <p:spPr>
          <a:xfrm>
            <a:off x="-7460" y="5885941"/>
            <a:ext cx="12206921" cy="979628"/>
          </a:xfrm>
          <a:prstGeom prst="rect">
            <a:avLst/>
          </a:prstGeom>
        </p:spPr>
      </p:pic>
    </p:spTree>
    <p:extLst>
      <p:ext uri="{BB962C8B-B14F-4D97-AF65-F5344CB8AC3E}">
        <p14:creationId xmlns:p14="http://schemas.microsoft.com/office/powerpoint/2010/main" val="169159613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1"/>
            <a:ext cx="10515600" cy="927462"/>
          </a:xfrm>
        </p:spPr>
        <p:txBody>
          <a:bodyPr/>
          <a:lstStyle/>
          <a:p>
            <a:pPr algn="ctr"/>
            <a:r>
              <a:rPr lang="en-US" b="1" dirty="0"/>
              <a:t>Lodging appeals</a:t>
            </a:r>
            <a:endParaRPr lang="en-US" b="1" dirty="0">
              <a:latin typeface="Calibri Light"/>
              <a:cs typeface="Calibri Light"/>
            </a:endParaRPr>
          </a:p>
        </p:txBody>
      </p:sp>
      <p:sp>
        <p:nvSpPr>
          <p:cNvPr id="3" name="Subtitle 2"/>
          <p:cNvSpPr>
            <a:spLocks noGrp="1"/>
          </p:cNvSpPr>
          <p:nvPr>
            <p:ph idx="1"/>
          </p:nvPr>
        </p:nvSpPr>
        <p:spPr>
          <a:xfrm>
            <a:off x="799011" y="1058091"/>
            <a:ext cx="10515600" cy="4835843"/>
          </a:xfrm>
        </p:spPr>
        <p:txBody>
          <a:bodyPr vert="horz" lIns="91440" tIns="45720" rIns="91440" bIns="45720" rtlCol="0" anchor="t">
            <a:normAutofit fontScale="92500" lnSpcReduction="20000"/>
          </a:bodyPr>
          <a:lstStyle/>
          <a:p>
            <a:r>
              <a:rPr lang="en-US" dirty="0"/>
              <a:t>After any sentence, but particularly after the imposition of a </a:t>
            </a:r>
            <a:r>
              <a:rPr lang="en-US" dirty="0" err="1"/>
              <a:t>gaol</a:t>
            </a:r>
            <a:r>
              <a:rPr lang="en-US" dirty="0"/>
              <a:t> sentence, it is a wise practice to speak to the client to discuss the result and consider, if appropriate, the possibility of appeal. </a:t>
            </a:r>
          </a:p>
          <a:p>
            <a:r>
              <a:rPr lang="en-US" dirty="0"/>
              <a:t>The right to appeal to the district court against a sentence imposed in the Local Court exists under s11 of the Crimes (Appeal and Review) Act 2001 and should be lodged within 28 days of the date on which the sentence was imposed. </a:t>
            </a:r>
          </a:p>
          <a:p>
            <a:r>
              <a:rPr lang="en-US" dirty="0"/>
              <a:t>There is often little to be lost by such an appeal, given the practice that sentences are seldom, if ever, increased on appeal (there being a practice of issuing a “Parker warning” allowing the appellant to withdraw their appeal if the judge thinks an increase is appropriate).</a:t>
            </a:r>
          </a:p>
          <a:p>
            <a:r>
              <a:rPr lang="en-US" dirty="0"/>
              <a:t> Saying that, it is seldom in the personal interest of a client to hold out false hope of a reduction on sentence when the initial sentence imposed is sound.</a:t>
            </a:r>
          </a:p>
        </p:txBody>
      </p:sp>
      <p:pic>
        <p:nvPicPr>
          <p:cNvPr id="4" name="Picture 4">
            <a:extLst>
              <a:ext uri="{FF2B5EF4-FFF2-40B4-BE49-F238E27FC236}">
                <a16:creationId xmlns:a16="http://schemas.microsoft.com/office/drawing/2014/main" id="{6F55B13B-A11C-45F5-A528-F649924465CB}"/>
              </a:ext>
            </a:extLst>
          </p:cNvPr>
          <p:cNvPicPr>
            <a:picLocks noChangeAspect="1"/>
          </p:cNvPicPr>
          <p:nvPr/>
        </p:nvPicPr>
        <p:blipFill>
          <a:blip r:embed="rId2" cstate="print"/>
          <a:stretch>
            <a:fillRect/>
          </a:stretch>
        </p:blipFill>
        <p:spPr>
          <a:xfrm>
            <a:off x="-7460" y="5885941"/>
            <a:ext cx="12206921" cy="979628"/>
          </a:xfrm>
          <a:prstGeom prst="rect">
            <a:avLst/>
          </a:prstGeom>
        </p:spPr>
      </p:pic>
    </p:spTree>
    <p:extLst>
      <p:ext uri="{BB962C8B-B14F-4D97-AF65-F5344CB8AC3E}">
        <p14:creationId xmlns:p14="http://schemas.microsoft.com/office/powerpoint/2010/main" val="169159613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1"/>
            <a:ext cx="10515600" cy="927462"/>
          </a:xfrm>
        </p:spPr>
        <p:txBody>
          <a:bodyPr/>
          <a:lstStyle/>
          <a:p>
            <a:pPr algn="ctr"/>
            <a:r>
              <a:rPr lang="en-US" b="1" dirty="0">
                <a:latin typeface="Calibri Light"/>
                <a:cs typeface="Calibri Light"/>
              </a:rPr>
              <a:t>Court Room Etiquette</a:t>
            </a:r>
          </a:p>
        </p:txBody>
      </p:sp>
      <p:sp>
        <p:nvSpPr>
          <p:cNvPr id="3" name="Subtitle 2"/>
          <p:cNvSpPr>
            <a:spLocks noGrp="1"/>
          </p:cNvSpPr>
          <p:nvPr>
            <p:ph idx="1"/>
          </p:nvPr>
        </p:nvSpPr>
        <p:spPr>
          <a:xfrm>
            <a:off x="799011" y="1371600"/>
            <a:ext cx="10515600" cy="4522334"/>
          </a:xfrm>
        </p:spPr>
        <p:txBody>
          <a:bodyPr vert="horz" lIns="91440" tIns="45720" rIns="91440" bIns="45720" rtlCol="0" anchor="t">
            <a:normAutofit/>
          </a:bodyPr>
          <a:lstStyle/>
          <a:p>
            <a:r>
              <a:rPr lang="en-US" dirty="0"/>
              <a:t>Adopting the appropriate court etiquette is important as it displays respect for the courts and the legal system.</a:t>
            </a:r>
          </a:p>
          <a:p>
            <a:r>
              <a:rPr lang="en-US" dirty="0"/>
              <a:t>The rules of etiquette must be followed by everyone who attends the court including the public. If this etiquette is not followed, the judicial officers may order you to leave the court or, in more serious cases, you will be issued with a fine or imprisoned.</a:t>
            </a:r>
          </a:p>
          <a:p>
            <a:endParaRPr lang="en-US" dirty="0"/>
          </a:p>
        </p:txBody>
      </p:sp>
      <p:pic>
        <p:nvPicPr>
          <p:cNvPr id="4" name="Picture 4">
            <a:extLst>
              <a:ext uri="{FF2B5EF4-FFF2-40B4-BE49-F238E27FC236}">
                <a16:creationId xmlns:a16="http://schemas.microsoft.com/office/drawing/2014/main" id="{6F55B13B-A11C-45F5-A528-F649924465CB}"/>
              </a:ext>
            </a:extLst>
          </p:cNvPr>
          <p:cNvPicPr>
            <a:picLocks noChangeAspect="1"/>
          </p:cNvPicPr>
          <p:nvPr/>
        </p:nvPicPr>
        <p:blipFill>
          <a:blip r:embed="rId2" cstate="print"/>
          <a:stretch>
            <a:fillRect/>
          </a:stretch>
        </p:blipFill>
        <p:spPr>
          <a:xfrm>
            <a:off x="-7460" y="5885941"/>
            <a:ext cx="12206921" cy="979628"/>
          </a:xfrm>
          <a:prstGeom prst="rect">
            <a:avLst/>
          </a:prstGeom>
        </p:spPr>
      </p:pic>
    </p:spTree>
    <p:extLst>
      <p:ext uri="{BB962C8B-B14F-4D97-AF65-F5344CB8AC3E}">
        <p14:creationId xmlns:p14="http://schemas.microsoft.com/office/powerpoint/2010/main" val="16915961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1"/>
            <a:ext cx="10515600" cy="927462"/>
          </a:xfrm>
        </p:spPr>
        <p:txBody>
          <a:bodyPr/>
          <a:lstStyle/>
          <a:p>
            <a:pPr algn="ctr"/>
            <a:r>
              <a:rPr lang="en-US" b="1" dirty="0">
                <a:latin typeface="Calibri Light"/>
                <a:cs typeface="Calibri Light"/>
              </a:rPr>
              <a:t>Court Room Etiquette</a:t>
            </a:r>
          </a:p>
        </p:txBody>
      </p:sp>
      <p:sp>
        <p:nvSpPr>
          <p:cNvPr id="3" name="Subtitle 2"/>
          <p:cNvSpPr>
            <a:spLocks noGrp="1"/>
          </p:cNvSpPr>
          <p:nvPr>
            <p:ph idx="1"/>
          </p:nvPr>
        </p:nvSpPr>
        <p:spPr>
          <a:xfrm>
            <a:off x="799011" y="888274"/>
            <a:ext cx="10515600" cy="5005660"/>
          </a:xfrm>
        </p:spPr>
        <p:txBody>
          <a:bodyPr vert="horz" lIns="91440" tIns="45720" rIns="91440" bIns="45720" rtlCol="0" anchor="t">
            <a:normAutofit fontScale="85000" lnSpcReduction="20000"/>
          </a:bodyPr>
          <a:lstStyle/>
          <a:p>
            <a:pPr>
              <a:buFont typeface="Wingdings" pitchFamily="2" charset="2"/>
              <a:buChar char="Ø"/>
            </a:pPr>
            <a:r>
              <a:rPr lang="en-US" dirty="0"/>
              <a:t>Entering and exiting the courtroom</a:t>
            </a:r>
          </a:p>
          <a:p>
            <a:r>
              <a:rPr lang="en-US" dirty="0"/>
              <a:t>It is customary to bow your head at the Coat of Arms behind the judges before entering and exiting the courtrooms in NSW as a sign of respect to the legal system.</a:t>
            </a:r>
          </a:p>
          <a:p>
            <a:pPr>
              <a:buFont typeface="Wingdings" pitchFamily="2" charset="2"/>
              <a:buChar char="Ø"/>
            </a:pPr>
            <a:r>
              <a:rPr lang="en-US" dirty="0"/>
              <a:t>Etiquette in the courtroom</a:t>
            </a:r>
          </a:p>
          <a:p>
            <a:r>
              <a:rPr lang="en-US" dirty="0"/>
              <a:t>You must behave in an orderly and respectful manner when you are in the courtroom. You also need to maintain an appropriate standard of </a:t>
            </a:r>
            <a:r>
              <a:rPr lang="en-US" dirty="0" err="1"/>
              <a:t>behaviour</a:t>
            </a:r>
            <a:r>
              <a:rPr lang="en-US" dirty="0"/>
              <a:t> and dress. You should wait in the public seating area located in the back of the courtroom until your matter is called.</a:t>
            </a:r>
          </a:p>
          <a:p>
            <a:pPr>
              <a:buFont typeface="Wingdings" pitchFamily="2" charset="2"/>
              <a:buChar char="Ø"/>
            </a:pPr>
            <a:r>
              <a:rPr lang="en-US" dirty="0"/>
              <a:t>In the courtroom, the following rules of etiquette should be maintained:</a:t>
            </a:r>
          </a:p>
          <a:p>
            <a:r>
              <a:rPr lang="en-US" dirty="0"/>
              <a:t>Turn of all mobile and electronic devices</a:t>
            </a:r>
          </a:p>
          <a:p>
            <a:r>
              <a:rPr lang="en-US" dirty="0"/>
              <a:t>Do not speak unless instructed by the judicial officer</a:t>
            </a:r>
          </a:p>
          <a:p>
            <a:r>
              <a:rPr lang="en-US" dirty="0"/>
              <a:t>Do not eat, drink or smoke</a:t>
            </a:r>
          </a:p>
          <a:p>
            <a:r>
              <a:rPr lang="en-US" dirty="0"/>
              <a:t>Do not record or publish any of the proceeding, including by posting details on social media.</a:t>
            </a:r>
          </a:p>
          <a:p>
            <a:endParaRPr lang="en-US" dirty="0"/>
          </a:p>
        </p:txBody>
      </p:sp>
      <p:pic>
        <p:nvPicPr>
          <p:cNvPr id="4" name="Picture 4">
            <a:extLst>
              <a:ext uri="{FF2B5EF4-FFF2-40B4-BE49-F238E27FC236}">
                <a16:creationId xmlns:a16="http://schemas.microsoft.com/office/drawing/2014/main" id="{6F55B13B-A11C-45F5-A528-F649924465CB}"/>
              </a:ext>
            </a:extLst>
          </p:cNvPr>
          <p:cNvPicPr>
            <a:picLocks noChangeAspect="1"/>
          </p:cNvPicPr>
          <p:nvPr/>
        </p:nvPicPr>
        <p:blipFill>
          <a:blip r:embed="rId2" cstate="print"/>
          <a:stretch>
            <a:fillRect/>
          </a:stretch>
        </p:blipFill>
        <p:spPr>
          <a:xfrm>
            <a:off x="-7460" y="5885941"/>
            <a:ext cx="12206921" cy="979628"/>
          </a:xfrm>
          <a:prstGeom prst="rect">
            <a:avLst/>
          </a:prstGeom>
        </p:spPr>
      </p:pic>
    </p:spTree>
    <p:extLst>
      <p:ext uri="{BB962C8B-B14F-4D97-AF65-F5344CB8AC3E}">
        <p14:creationId xmlns:p14="http://schemas.microsoft.com/office/powerpoint/2010/main" val="169159613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1"/>
            <a:ext cx="10515600" cy="927462"/>
          </a:xfrm>
        </p:spPr>
        <p:txBody>
          <a:bodyPr/>
          <a:lstStyle/>
          <a:p>
            <a:pPr algn="ctr"/>
            <a:r>
              <a:rPr lang="en-US" b="1" dirty="0">
                <a:latin typeface="Calibri Light"/>
                <a:cs typeface="Calibri Light"/>
              </a:rPr>
              <a:t>Court Room Etiquette</a:t>
            </a:r>
          </a:p>
        </p:txBody>
      </p:sp>
      <p:sp>
        <p:nvSpPr>
          <p:cNvPr id="3" name="Subtitle 2"/>
          <p:cNvSpPr>
            <a:spLocks noGrp="1"/>
          </p:cNvSpPr>
          <p:nvPr>
            <p:ph idx="1"/>
          </p:nvPr>
        </p:nvSpPr>
        <p:spPr>
          <a:xfrm>
            <a:off x="799011" y="888274"/>
            <a:ext cx="10515600" cy="5005660"/>
          </a:xfrm>
        </p:spPr>
        <p:txBody>
          <a:bodyPr vert="horz" lIns="91440" tIns="45720" rIns="91440" bIns="45720" rtlCol="0" anchor="t">
            <a:normAutofit lnSpcReduction="10000"/>
          </a:bodyPr>
          <a:lstStyle/>
          <a:p>
            <a:pPr>
              <a:buFont typeface="Wingdings" pitchFamily="2" charset="2"/>
              <a:buChar char="Ø"/>
            </a:pPr>
            <a:r>
              <a:rPr lang="en-US" dirty="0"/>
              <a:t>Court etiquette towards the judicial officers</a:t>
            </a:r>
          </a:p>
          <a:p>
            <a:r>
              <a:rPr lang="en-US" dirty="0"/>
              <a:t>The judicial officer sits at the front facing the rest of the courtroom and manages the proceedings.  Everyone in the courtroom must behave respectfully towards the judicial officer by:</a:t>
            </a:r>
          </a:p>
          <a:p>
            <a:r>
              <a:rPr lang="en-US" dirty="0"/>
              <a:t>addressing them as ‘Your </a:t>
            </a:r>
            <a:r>
              <a:rPr lang="en-US" dirty="0" err="1"/>
              <a:t>Honour</a:t>
            </a:r>
            <a:r>
              <a:rPr lang="en-US" dirty="0"/>
              <a:t>’</a:t>
            </a:r>
          </a:p>
          <a:p>
            <a:r>
              <a:rPr lang="en-US" dirty="0"/>
              <a:t>bowing their head at the judicial officer when entering or exiting the courtroom</a:t>
            </a:r>
          </a:p>
          <a:p>
            <a:r>
              <a:rPr lang="en-US" dirty="0"/>
              <a:t>standing silently whenever the judicial officer enters or exits the courtroom</a:t>
            </a:r>
          </a:p>
          <a:p>
            <a:r>
              <a:rPr lang="en-US" dirty="0"/>
              <a:t>standing any time the judicial officer speaks to them</a:t>
            </a:r>
          </a:p>
          <a:p>
            <a:r>
              <a:rPr lang="en-US" dirty="0"/>
              <a:t>listening to and following any instructions given by the judicial officer.</a:t>
            </a:r>
          </a:p>
          <a:p>
            <a:endParaRPr lang="en-US" dirty="0"/>
          </a:p>
        </p:txBody>
      </p:sp>
      <p:pic>
        <p:nvPicPr>
          <p:cNvPr id="4" name="Picture 4">
            <a:extLst>
              <a:ext uri="{FF2B5EF4-FFF2-40B4-BE49-F238E27FC236}">
                <a16:creationId xmlns:a16="http://schemas.microsoft.com/office/drawing/2014/main" id="{6F55B13B-A11C-45F5-A528-F649924465CB}"/>
              </a:ext>
            </a:extLst>
          </p:cNvPr>
          <p:cNvPicPr>
            <a:picLocks noChangeAspect="1"/>
          </p:cNvPicPr>
          <p:nvPr/>
        </p:nvPicPr>
        <p:blipFill>
          <a:blip r:embed="rId2" cstate="print"/>
          <a:stretch>
            <a:fillRect/>
          </a:stretch>
        </p:blipFill>
        <p:spPr>
          <a:xfrm>
            <a:off x="-7460" y="5885941"/>
            <a:ext cx="12206921" cy="979628"/>
          </a:xfrm>
          <a:prstGeom prst="rect">
            <a:avLst/>
          </a:prstGeom>
        </p:spPr>
      </p:pic>
    </p:spTree>
    <p:extLst>
      <p:ext uri="{BB962C8B-B14F-4D97-AF65-F5344CB8AC3E}">
        <p14:creationId xmlns:p14="http://schemas.microsoft.com/office/powerpoint/2010/main" val="16915961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182881"/>
            <a:ext cx="11192691" cy="927462"/>
          </a:xfrm>
        </p:spPr>
        <p:txBody>
          <a:bodyPr>
            <a:normAutofit fontScale="90000"/>
          </a:bodyPr>
          <a:lstStyle/>
          <a:p>
            <a:br>
              <a:rPr lang="en-GB" dirty="0"/>
            </a:br>
            <a:r>
              <a:rPr lang="en-US" b="1" dirty="0"/>
              <a:t> Possession of equipment for administration of drug </a:t>
            </a:r>
            <a:br>
              <a:rPr lang="en-GB" b="1" dirty="0"/>
            </a:br>
            <a:endParaRPr lang="en-US" b="1" dirty="0">
              <a:latin typeface="Calibri Light"/>
              <a:cs typeface="Calibri Light"/>
            </a:endParaRPr>
          </a:p>
        </p:txBody>
      </p:sp>
      <p:sp>
        <p:nvSpPr>
          <p:cNvPr id="3" name="Subtitle 2"/>
          <p:cNvSpPr>
            <a:spLocks noGrp="1"/>
          </p:cNvSpPr>
          <p:nvPr>
            <p:ph idx="1"/>
          </p:nvPr>
        </p:nvSpPr>
        <p:spPr>
          <a:xfrm>
            <a:off x="799011" y="1005840"/>
            <a:ext cx="10515600" cy="4888094"/>
          </a:xfrm>
        </p:spPr>
        <p:txBody>
          <a:bodyPr vert="horz" lIns="91440" tIns="45720" rIns="91440" bIns="45720" rtlCol="0" anchor="t">
            <a:normAutofit fontScale="92500" lnSpcReduction="20000"/>
          </a:bodyPr>
          <a:lstStyle/>
          <a:p>
            <a:pPr>
              <a:buNone/>
            </a:pPr>
            <a:r>
              <a:rPr lang="en-GB" b="1" dirty="0"/>
              <a:t>Summary offense </a:t>
            </a:r>
            <a:r>
              <a:rPr lang="en-GB" dirty="0"/>
              <a:t>under s 11 of the </a:t>
            </a:r>
            <a:r>
              <a:rPr lang="en-GB" i="1" dirty="0"/>
              <a:t>Drug Misuse and Trafficking Act 1985</a:t>
            </a:r>
            <a:r>
              <a:rPr lang="en-GB" dirty="0"/>
              <a:t> (NSW)</a:t>
            </a:r>
          </a:p>
          <a:p>
            <a:pPr>
              <a:buNone/>
            </a:pPr>
            <a:endParaRPr lang="en-GB" dirty="0"/>
          </a:p>
          <a:p>
            <a:pPr>
              <a:buNone/>
            </a:pPr>
            <a:r>
              <a:rPr lang="en-US" dirty="0"/>
              <a:t>‘Drug equipment’ refers to any equipment which can be used to administer a prohibited drug, except for a hypodermic needle or syringe. Examples of drug equipment include ice pipes and water pipes, commonly known as bongs.</a:t>
            </a:r>
          </a:p>
          <a:p>
            <a:pPr>
              <a:buNone/>
            </a:pPr>
            <a:endParaRPr lang="en-GB" i="1" dirty="0"/>
          </a:p>
          <a:p>
            <a:pPr>
              <a:buFont typeface="Wingdings" pitchFamily="2" charset="2"/>
              <a:buChar char="Ø"/>
            </a:pPr>
            <a:r>
              <a:rPr lang="en-GB" dirty="0"/>
              <a:t>Heard at Local/Magistrates’ Court</a:t>
            </a:r>
          </a:p>
          <a:p>
            <a:pPr>
              <a:buFont typeface="Wingdings" pitchFamily="2" charset="2"/>
              <a:buChar char="Ø"/>
            </a:pPr>
            <a:endParaRPr lang="en-GB" dirty="0"/>
          </a:p>
          <a:p>
            <a:pPr>
              <a:buNone/>
            </a:pPr>
            <a:r>
              <a:rPr lang="en-GB" b="1" dirty="0"/>
              <a:t>Penalty</a:t>
            </a:r>
            <a:r>
              <a:rPr lang="en-GB" dirty="0"/>
              <a:t> under s 21 of the </a:t>
            </a:r>
            <a:r>
              <a:rPr lang="en-GB" i="1" dirty="0"/>
              <a:t>Drug Misuse and Trafficking Act 1985</a:t>
            </a:r>
            <a:r>
              <a:rPr lang="en-GB" dirty="0"/>
              <a:t> (NSW) which states,</a:t>
            </a:r>
          </a:p>
          <a:p>
            <a:pPr>
              <a:buNone/>
            </a:pPr>
            <a:r>
              <a:rPr lang="en-US" i="1" dirty="0"/>
              <a:t>‘The penalty for an offence under this Division is a fine of 20 penalty units or imprisonment for a term of 2 years, or both’ (approx. $2,200 fine). </a:t>
            </a:r>
            <a:endParaRPr lang="en-GB" i="1" dirty="0"/>
          </a:p>
          <a:p>
            <a:pPr>
              <a:buNone/>
            </a:pPr>
            <a:endParaRPr lang="en-US" dirty="0"/>
          </a:p>
        </p:txBody>
      </p:sp>
      <p:pic>
        <p:nvPicPr>
          <p:cNvPr id="4" name="Picture 4">
            <a:extLst>
              <a:ext uri="{FF2B5EF4-FFF2-40B4-BE49-F238E27FC236}">
                <a16:creationId xmlns:a16="http://schemas.microsoft.com/office/drawing/2014/main" id="{6F55B13B-A11C-45F5-A528-F649924465CB}"/>
              </a:ext>
            </a:extLst>
          </p:cNvPr>
          <p:cNvPicPr>
            <a:picLocks noChangeAspect="1"/>
          </p:cNvPicPr>
          <p:nvPr/>
        </p:nvPicPr>
        <p:blipFill>
          <a:blip r:embed="rId2" cstate="print"/>
          <a:stretch>
            <a:fillRect/>
          </a:stretch>
        </p:blipFill>
        <p:spPr>
          <a:xfrm>
            <a:off x="-7460" y="5885941"/>
            <a:ext cx="12206921" cy="979628"/>
          </a:xfrm>
          <a:prstGeom prst="rect">
            <a:avLst/>
          </a:prstGeom>
        </p:spPr>
      </p:pic>
    </p:spTree>
    <p:extLst>
      <p:ext uri="{BB962C8B-B14F-4D97-AF65-F5344CB8AC3E}">
        <p14:creationId xmlns:p14="http://schemas.microsoft.com/office/powerpoint/2010/main" val="169159613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1"/>
            <a:ext cx="10515600" cy="927462"/>
          </a:xfrm>
        </p:spPr>
        <p:txBody>
          <a:bodyPr/>
          <a:lstStyle/>
          <a:p>
            <a:pPr algn="ctr"/>
            <a:r>
              <a:rPr lang="en-US" b="1" dirty="0">
                <a:latin typeface="Calibri Light"/>
                <a:cs typeface="Calibri Light"/>
              </a:rPr>
              <a:t>Court Room Etiquette</a:t>
            </a:r>
          </a:p>
        </p:txBody>
      </p:sp>
      <p:sp>
        <p:nvSpPr>
          <p:cNvPr id="3" name="Subtitle 2"/>
          <p:cNvSpPr>
            <a:spLocks noGrp="1"/>
          </p:cNvSpPr>
          <p:nvPr>
            <p:ph idx="1"/>
          </p:nvPr>
        </p:nvSpPr>
        <p:spPr>
          <a:xfrm>
            <a:off x="799011" y="888274"/>
            <a:ext cx="10515600" cy="5005660"/>
          </a:xfrm>
        </p:spPr>
        <p:txBody>
          <a:bodyPr vert="horz" lIns="91440" tIns="45720" rIns="91440" bIns="45720" rtlCol="0" anchor="t">
            <a:normAutofit/>
          </a:bodyPr>
          <a:lstStyle/>
          <a:p>
            <a:pPr>
              <a:buFont typeface="Wingdings" pitchFamily="2" charset="2"/>
              <a:buChar char="Ø"/>
            </a:pPr>
            <a:r>
              <a:rPr lang="en-US" dirty="0"/>
              <a:t>Dress etiquette</a:t>
            </a:r>
          </a:p>
          <a:p>
            <a:pPr>
              <a:buFont typeface="Wingdings" pitchFamily="2" charset="2"/>
              <a:buChar char="Ø"/>
            </a:pPr>
            <a:r>
              <a:rPr lang="en-US" dirty="0"/>
              <a:t>Court etiquette in NSW requires that you wear clothes that are conservative and clean in the courtroom. This not only shows respect but demonstrates to the court that you are putting in your best effort and taking the matter seriously, especially when self-representing.</a:t>
            </a:r>
          </a:p>
          <a:p>
            <a:pPr>
              <a:buFont typeface="Wingdings" pitchFamily="2" charset="2"/>
              <a:buChar char="Ø"/>
            </a:pPr>
            <a:r>
              <a:rPr lang="en-US" dirty="0"/>
              <a:t>You should dress in:</a:t>
            </a:r>
          </a:p>
          <a:p>
            <a:r>
              <a:rPr lang="en-US" dirty="0"/>
              <a:t>subtle or conservative </a:t>
            </a:r>
            <a:r>
              <a:rPr lang="en-US" dirty="0" err="1"/>
              <a:t>colours</a:t>
            </a:r>
            <a:endParaRPr lang="en-US" dirty="0"/>
          </a:p>
          <a:p>
            <a:r>
              <a:rPr lang="en-US" dirty="0"/>
              <a:t>long trousers and a long sleeved shirt for men</a:t>
            </a:r>
          </a:p>
          <a:p>
            <a:r>
              <a:rPr lang="en-US" dirty="0"/>
              <a:t>below knee-length skirts, dress pants or dresses for women</a:t>
            </a:r>
          </a:p>
          <a:p>
            <a:r>
              <a:rPr lang="en-US" dirty="0"/>
              <a:t>clean closed-in shoes</a:t>
            </a:r>
          </a:p>
          <a:p>
            <a:endParaRPr lang="en-US" dirty="0"/>
          </a:p>
        </p:txBody>
      </p:sp>
      <p:pic>
        <p:nvPicPr>
          <p:cNvPr id="4" name="Picture 4">
            <a:extLst>
              <a:ext uri="{FF2B5EF4-FFF2-40B4-BE49-F238E27FC236}">
                <a16:creationId xmlns:a16="http://schemas.microsoft.com/office/drawing/2014/main" id="{6F55B13B-A11C-45F5-A528-F649924465CB}"/>
              </a:ext>
            </a:extLst>
          </p:cNvPr>
          <p:cNvPicPr>
            <a:picLocks noChangeAspect="1"/>
          </p:cNvPicPr>
          <p:nvPr/>
        </p:nvPicPr>
        <p:blipFill>
          <a:blip r:embed="rId2" cstate="print"/>
          <a:stretch>
            <a:fillRect/>
          </a:stretch>
        </p:blipFill>
        <p:spPr>
          <a:xfrm>
            <a:off x="-7460" y="5885941"/>
            <a:ext cx="12206921" cy="979628"/>
          </a:xfrm>
          <a:prstGeom prst="rect">
            <a:avLst/>
          </a:prstGeom>
        </p:spPr>
      </p:pic>
    </p:spTree>
    <p:extLst>
      <p:ext uri="{BB962C8B-B14F-4D97-AF65-F5344CB8AC3E}">
        <p14:creationId xmlns:p14="http://schemas.microsoft.com/office/powerpoint/2010/main" val="169159613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1"/>
            <a:ext cx="10515600" cy="927462"/>
          </a:xfrm>
        </p:spPr>
        <p:txBody>
          <a:bodyPr/>
          <a:lstStyle/>
          <a:p>
            <a:pPr algn="ctr"/>
            <a:r>
              <a:rPr lang="en-US" b="1" dirty="0">
                <a:latin typeface="Calibri Light"/>
                <a:cs typeface="Calibri Light"/>
              </a:rPr>
              <a:t>Court Room Etiquette</a:t>
            </a:r>
          </a:p>
        </p:txBody>
      </p:sp>
      <p:sp>
        <p:nvSpPr>
          <p:cNvPr id="3" name="Subtitle 2"/>
          <p:cNvSpPr>
            <a:spLocks noGrp="1"/>
          </p:cNvSpPr>
          <p:nvPr>
            <p:ph idx="1"/>
          </p:nvPr>
        </p:nvSpPr>
        <p:spPr>
          <a:xfrm>
            <a:off x="799011" y="888274"/>
            <a:ext cx="10515600" cy="5005660"/>
          </a:xfrm>
        </p:spPr>
        <p:txBody>
          <a:bodyPr vert="horz" lIns="91440" tIns="45720" rIns="91440" bIns="45720" rtlCol="0" anchor="t">
            <a:normAutofit fontScale="92500" lnSpcReduction="20000"/>
          </a:bodyPr>
          <a:lstStyle/>
          <a:p>
            <a:pPr>
              <a:buFont typeface="Wingdings" pitchFamily="2" charset="2"/>
              <a:buChar char="Ø"/>
            </a:pPr>
            <a:r>
              <a:rPr lang="en-US" dirty="0"/>
              <a:t>You should not dress in:</a:t>
            </a:r>
          </a:p>
          <a:p>
            <a:r>
              <a:rPr lang="en-US" dirty="0"/>
              <a:t>bright </a:t>
            </a:r>
            <a:r>
              <a:rPr lang="en-US" dirty="0" err="1"/>
              <a:t>colours</a:t>
            </a:r>
            <a:endParaRPr lang="en-US" dirty="0"/>
          </a:p>
          <a:p>
            <a:r>
              <a:rPr lang="en-US" dirty="0" err="1"/>
              <a:t>singlets</a:t>
            </a:r>
            <a:r>
              <a:rPr lang="en-US" dirty="0"/>
              <a:t> or strapless tops</a:t>
            </a:r>
          </a:p>
          <a:p>
            <a:r>
              <a:rPr lang="en-US" dirty="0"/>
              <a:t>transparent tops</a:t>
            </a:r>
          </a:p>
          <a:p>
            <a:r>
              <a:rPr lang="en-US" dirty="0"/>
              <a:t>clothing with provocative slogans or graphics</a:t>
            </a:r>
          </a:p>
          <a:p>
            <a:r>
              <a:rPr lang="en-US" dirty="0"/>
              <a:t>denim</a:t>
            </a:r>
          </a:p>
          <a:p>
            <a:r>
              <a:rPr lang="en-US" dirty="0"/>
              <a:t>skirts or shorts that are above knee length</a:t>
            </a:r>
          </a:p>
          <a:p>
            <a:r>
              <a:rPr lang="en-US" dirty="0"/>
              <a:t>thongs</a:t>
            </a:r>
          </a:p>
          <a:p>
            <a:r>
              <a:rPr lang="en-US" dirty="0"/>
              <a:t>sunglasses</a:t>
            </a:r>
          </a:p>
          <a:p>
            <a:r>
              <a:rPr lang="en-US" dirty="0"/>
              <a:t>hats or caps.</a:t>
            </a:r>
          </a:p>
          <a:p>
            <a:pPr>
              <a:buFont typeface="Wingdings" pitchFamily="2" charset="2"/>
              <a:buChar char="Ø"/>
            </a:pPr>
            <a:r>
              <a:rPr lang="en-US" dirty="0"/>
              <a:t>In cases where court attendees are not dressed respectfully, the judicial officer may ask you to leave the courtroom.</a:t>
            </a:r>
          </a:p>
          <a:p>
            <a:endParaRPr lang="en-US" dirty="0"/>
          </a:p>
        </p:txBody>
      </p:sp>
      <p:pic>
        <p:nvPicPr>
          <p:cNvPr id="4" name="Picture 4">
            <a:extLst>
              <a:ext uri="{FF2B5EF4-FFF2-40B4-BE49-F238E27FC236}">
                <a16:creationId xmlns:a16="http://schemas.microsoft.com/office/drawing/2014/main" id="{6F55B13B-A11C-45F5-A528-F649924465CB}"/>
              </a:ext>
            </a:extLst>
          </p:cNvPr>
          <p:cNvPicPr>
            <a:picLocks noChangeAspect="1"/>
          </p:cNvPicPr>
          <p:nvPr/>
        </p:nvPicPr>
        <p:blipFill>
          <a:blip r:embed="rId2" cstate="print"/>
          <a:stretch>
            <a:fillRect/>
          </a:stretch>
        </p:blipFill>
        <p:spPr>
          <a:xfrm>
            <a:off x="-7460" y="5885941"/>
            <a:ext cx="12206921" cy="979628"/>
          </a:xfrm>
          <a:prstGeom prst="rect">
            <a:avLst/>
          </a:prstGeom>
        </p:spPr>
      </p:pic>
    </p:spTree>
    <p:extLst>
      <p:ext uri="{BB962C8B-B14F-4D97-AF65-F5344CB8AC3E}">
        <p14:creationId xmlns:p14="http://schemas.microsoft.com/office/powerpoint/2010/main" val="169159613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1"/>
            <a:ext cx="10515600" cy="927462"/>
          </a:xfrm>
        </p:spPr>
        <p:txBody>
          <a:bodyPr/>
          <a:lstStyle/>
          <a:p>
            <a:pPr algn="ctr"/>
            <a:r>
              <a:rPr lang="en-US" b="1" dirty="0">
                <a:latin typeface="Calibri Light"/>
                <a:cs typeface="Calibri Light"/>
              </a:rPr>
              <a:t>Comparative Sentencing</a:t>
            </a:r>
          </a:p>
        </p:txBody>
      </p:sp>
      <p:sp>
        <p:nvSpPr>
          <p:cNvPr id="3" name="Subtitle 2"/>
          <p:cNvSpPr>
            <a:spLocks noGrp="1"/>
          </p:cNvSpPr>
          <p:nvPr>
            <p:ph idx="1"/>
          </p:nvPr>
        </p:nvSpPr>
        <p:spPr>
          <a:xfrm>
            <a:off x="344557" y="901148"/>
            <a:ext cx="10970054" cy="4992786"/>
          </a:xfrm>
        </p:spPr>
        <p:txBody>
          <a:bodyPr vert="horz" lIns="91440" tIns="45720" rIns="91440" bIns="45720" rtlCol="0" anchor="t">
            <a:normAutofit fontScale="92500" lnSpcReduction="10000"/>
          </a:bodyPr>
          <a:lstStyle/>
          <a:p>
            <a:r>
              <a:rPr lang="en-GB" dirty="0"/>
              <a:t>What this is referring to is to be able to find out what the comparable sentence is that is given for any particular offence and to be able to let your client know what they can expect.</a:t>
            </a:r>
            <a:endParaRPr lang="en-US" dirty="0"/>
          </a:p>
          <a:p>
            <a:r>
              <a:rPr lang="en-GB" dirty="0"/>
              <a:t>The Comparative Sentencing Tables are prepared by the ODPP in each jurisdiction for use by State prosecutors in the Court of Appeal and at sentencing hearings. The Comparative Sentencing Tables outline decisions of appeal hearings that consider the sentences imposed for various criminal offences. The Tables are published to assist legal practitioners and members of the public (see below links to NSW and WA sentencing tables)</a:t>
            </a:r>
          </a:p>
          <a:p>
            <a:r>
              <a:rPr lang="en-US" dirty="0">
                <a:hlinkClick r:id="rId2"/>
              </a:rPr>
              <a:t>https://www.publicdefenders.nsw.gov.au/Pages/public_defenders_research/Sentencing%20Tables/Public_Defenders_Sentencing_Tables.aspx</a:t>
            </a:r>
            <a:endParaRPr lang="en-US" dirty="0"/>
          </a:p>
          <a:p>
            <a:r>
              <a:rPr lang="en-US" dirty="0">
                <a:hlinkClick r:id="rId3"/>
              </a:rPr>
              <a:t>https://www.wa.gov.au/government/document-collections/sentencing-1-january-2014-31-december-2020</a:t>
            </a:r>
            <a:endParaRPr lang="en-US" dirty="0"/>
          </a:p>
          <a:p>
            <a:endParaRPr lang="en-US" dirty="0"/>
          </a:p>
          <a:p>
            <a:endParaRPr lang="en-US" dirty="0"/>
          </a:p>
        </p:txBody>
      </p:sp>
      <p:pic>
        <p:nvPicPr>
          <p:cNvPr id="4" name="Picture 4">
            <a:extLst>
              <a:ext uri="{FF2B5EF4-FFF2-40B4-BE49-F238E27FC236}">
                <a16:creationId xmlns:a16="http://schemas.microsoft.com/office/drawing/2014/main" id="{6F55B13B-A11C-45F5-A528-F649924465CB}"/>
              </a:ext>
            </a:extLst>
          </p:cNvPr>
          <p:cNvPicPr>
            <a:picLocks noChangeAspect="1"/>
          </p:cNvPicPr>
          <p:nvPr/>
        </p:nvPicPr>
        <p:blipFill>
          <a:blip r:embed="rId4" cstate="print"/>
          <a:stretch>
            <a:fillRect/>
          </a:stretch>
        </p:blipFill>
        <p:spPr>
          <a:xfrm>
            <a:off x="-7460" y="5885941"/>
            <a:ext cx="12206921" cy="979628"/>
          </a:xfrm>
          <a:prstGeom prst="rect">
            <a:avLst/>
          </a:prstGeom>
        </p:spPr>
      </p:pic>
    </p:spTree>
    <p:extLst>
      <p:ext uri="{BB962C8B-B14F-4D97-AF65-F5344CB8AC3E}">
        <p14:creationId xmlns:p14="http://schemas.microsoft.com/office/powerpoint/2010/main" val="262389701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1"/>
            <a:ext cx="10515600" cy="927462"/>
          </a:xfrm>
        </p:spPr>
        <p:txBody>
          <a:bodyPr>
            <a:normAutofit fontScale="90000"/>
          </a:bodyPr>
          <a:lstStyle/>
          <a:p>
            <a:pPr algn="ctr"/>
            <a:r>
              <a:rPr lang="en-US" b="1" dirty="0">
                <a:latin typeface="Calibri Light"/>
                <a:cs typeface="Calibri Light"/>
              </a:rPr>
              <a:t>Duty of Confidentiality</a:t>
            </a:r>
            <a:br>
              <a:rPr lang="en-US" b="1" dirty="0">
                <a:latin typeface="Calibri Light"/>
                <a:cs typeface="Calibri Light"/>
              </a:rPr>
            </a:br>
            <a:endParaRPr lang="en-US" b="1" dirty="0">
              <a:latin typeface="Calibri Light"/>
              <a:cs typeface="Calibri Light"/>
            </a:endParaRPr>
          </a:p>
        </p:txBody>
      </p:sp>
      <p:sp>
        <p:nvSpPr>
          <p:cNvPr id="3" name="Subtitle 2"/>
          <p:cNvSpPr>
            <a:spLocks noGrp="1"/>
          </p:cNvSpPr>
          <p:nvPr>
            <p:ph idx="1"/>
          </p:nvPr>
        </p:nvSpPr>
        <p:spPr>
          <a:xfrm>
            <a:off x="212035" y="742122"/>
            <a:ext cx="11714922" cy="5151812"/>
          </a:xfrm>
        </p:spPr>
        <p:txBody>
          <a:bodyPr vert="horz" lIns="91440" tIns="45720" rIns="91440" bIns="45720" rtlCol="0" anchor="t">
            <a:normAutofit fontScale="70000" lnSpcReduction="20000"/>
          </a:bodyPr>
          <a:lstStyle/>
          <a:p>
            <a:pPr marL="0" indent="0">
              <a:buNone/>
            </a:pPr>
            <a:r>
              <a:rPr lang="en-US" dirty="0"/>
              <a:t>Legal Profession Uniform Law Australian Solicitors’ Conduct Rules 2015</a:t>
            </a:r>
          </a:p>
          <a:p>
            <a:r>
              <a:rPr lang="en-US" b="1"/>
              <a:t>Rule 9</a:t>
            </a:r>
            <a:r>
              <a:rPr lang="en-US"/>
              <a:t>   </a:t>
            </a:r>
            <a:r>
              <a:rPr lang="en-US" b="1" dirty="0"/>
              <a:t>Confidentiality</a:t>
            </a:r>
            <a:endParaRPr lang="en-US" dirty="0"/>
          </a:p>
          <a:p>
            <a:r>
              <a:rPr lang="en-US" dirty="0"/>
              <a:t>9.1  A solicitor must not disclose any information which is confidential to a client and acquired by the solicitor during the client’s engagement to any person who is not:9.1.1  a solicitor who is a partner, principal, director, or employee of the solicitor’s law practice, or</a:t>
            </a:r>
          </a:p>
          <a:p>
            <a:r>
              <a:rPr lang="en-US" dirty="0"/>
              <a:t>9.1.2  a barrister or an employee of, or person otherwise engaged by, the solicitor’s law practice or by an associated entity for the purposes of delivering or administering legal services in relation to the client,</a:t>
            </a:r>
          </a:p>
          <a:p>
            <a:r>
              <a:rPr lang="en-US" dirty="0"/>
              <a:t>EXCEPT as permitted in Rule 9.2.9.2  A solicitor may disclose information which is confidential to a client if:9.2.1  the client expressly or impliedly </a:t>
            </a:r>
            <a:r>
              <a:rPr lang="en-US" dirty="0" err="1"/>
              <a:t>authorises</a:t>
            </a:r>
            <a:r>
              <a:rPr lang="en-US" dirty="0"/>
              <a:t> disclosure,</a:t>
            </a:r>
          </a:p>
          <a:p>
            <a:r>
              <a:rPr lang="en-US" dirty="0"/>
              <a:t>9.2.2  the solicitor is permitted or is compelled by law to disclose,</a:t>
            </a:r>
          </a:p>
          <a:p>
            <a:r>
              <a:rPr lang="en-US" dirty="0"/>
              <a:t>9.2.3  the solicitor discloses the information in a confidential setting, for the sole purpose of obtaining advice in connection with the solicitor’s legal or ethical obligations,</a:t>
            </a:r>
          </a:p>
          <a:p>
            <a:r>
              <a:rPr lang="en-US" dirty="0"/>
              <a:t>9.2.4  the solicitor discloses the information for the sole purpose of avoiding the probable commission of a serious criminal offence,</a:t>
            </a:r>
          </a:p>
          <a:p>
            <a:r>
              <a:rPr lang="en-US" dirty="0"/>
              <a:t>9.2.5  the solicitor discloses the information for the purpose of preventing imminent serious physical harm to the client or to another person, or</a:t>
            </a:r>
          </a:p>
          <a:p>
            <a:r>
              <a:rPr lang="en-US" dirty="0"/>
              <a:t>9.2.6  the information is disclosed to the insurer of the solicitor, law practice or associated entity.</a:t>
            </a:r>
          </a:p>
        </p:txBody>
      </p:sp>
      <p:pic>
        <p:nvPicPr>
          <p:cNvPr id="4" name="Picture 4">
            <a:extLst>
              <a:ext uri="{FF2B5EF4-FFF2-40B4-BE49-F238E27FC236}">
                <a16:creationId xmlns:a16="http://schemas.microsoft.com/office/drawing/2014/main" id="{6F55B13B-A11C-45F5-A528-F649924465CB}"/>
              </a:ext>
            </a:extLst>
          </p:cNvPr>
          <p:cNvPicPr>
            <a:picLocks noChangeAspect="1"/>
          </p:cNvPicPr>
          <p:nvPr/>
        </p:nvPicPr>
        <p:blipFill>
          <a:blip r:embed="rId2" cstate="print"/>
          <a:stretch>
            <a:fillRect/>
          </a:stretch>
        </p:blipFill>
        <p:spPr>
          <a:xfrm>
            <a:off x="-7460" y="5885941"/>
            <a:ext cx="12206921" cy="979628"/>
          </a:xfrm>
          <a:prstGeom prst="rect">
            <a:avLst/>
          </a:prstGeom>
        </p:spPr>
      </p:pic>
    </p:spTree>
    <p:extLst>
      <p:ext uri="{BB962C8B-B14F-4D97-AF65-F5344CB8AC3E}">
        <p14:creationId xmlns:p14="http://schemas.microsoft.com/office/powerpoint/2010/main" val="1691596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496389"/>
            <a:ext cx="10515600" cy="783770"/>
          </a:xfrm>
        </p:spPr>
        <p:txBody>
          <a:bodyPr>
            <a:normAutofit fontScale="90000"/>
          </a:bodyPr>
          <a:lstStyle/>
          <a:p>
            <a:pPr algn="ctr"/>
            <a:r>
              <a:rPr lang="en-GB" dirty="0"/>
              <a:t> </a:t>
            </a:r>
            <a:r>
              <a:rPr lang="en-GB" b="1" dirty="0"/>
              <a:t>What is a prohibited drug?</a:t>
            </a:r>
            <a:br>
              <a:rPr lang="en-GB" dirty="0"/>
            </a:br>
            <a:endParaRPr lang="en-US" b="1" dirty="0">
              <a:latin typeface="Calibri Light"/>
              <a:cs typeface="Calibri Light"/>
            </a:endParaRPr>
          </a:p>
        </p:txBody>
      </p:sp>
      <p:sp>
        <p:nvSpPr>
          <p:cNvPr id="3" name="Subtitle 2"/>
          <p:cNvSpPr>
            <a:spLocks noGrp="1"/>
          </p:cNvSpPr>
          <p:nvPr>
            <p:ph idx="1"/>
          </p:nvPr>
        </p:nvSpPr>
        <p:spPr>
          <a:xfrm>
            <a:off x="799011" y="1371600"/>
            <a:ext cx="10515600" cy="4522334"/>
          </a:xfrm>
        </p:spPr>
        <p:txBody>
          <a:bodyPr vert="horz" lIns="91440" tIns="45720" rIns="91440" bIns="45720" rtlCol="0" anchor="t">
            <a:normAutofit fontScale="92500" lnSpcReduction="10000"/>
          </a:bodyPr>
          <a:lstStyle/>
          <a:p>
            <a:r>
              <a:rPr lang="en-GB" dirty="0"/>
              <a:t>There is an extensive list of drugs are prohibited in NSW.  These drugs can be found in </a:t>
            </a:r>
            <a:r>
              <a:rPr lang="en-GB" i="1" dirty="0">
                <a:hlinkClick r:id="rId2"/>
              </a:rPr>
              <a:t>Schedule 1 </a:t>
            </a:r>
            <a:r>
              <a:rPr lang="en-GB" dirty="0">
                <a:hlinkClick r:id="rId2"/>
              </a:rPr>
              <a:t>of the </a:t>
            </a:r>
            <a:r>
              <a:rPr lang="en-GB" i="1" dirty="0">
                <a:hlinkClick r:id="rId2"/>
              </a:rPr>
              <a:t>Drug Misuse and Trafficking Act </a:t>
            </a:r>
            <a:r>
              <a:rPr lang="en-GB" dirty="0">
                <a:hlinkClick r:id="rId2"/>
              </a:rPr>
              <a:t>1985 NSW</a:t>
            </a:r>
            <a:r>
              <a:rPr lang="en-GB" dirty="0"/>
              <a:t>.</a:t>
            </a:r>
          </a:p>
          <a:p>
            <a:r>
              <a:rPr lang="en-GB" dirty="0"/>
              <a:t>The most common prohibited drugs are:</a:t>
            </a:r>
          </a:p>
          <a:p>
            <a:pPr lvl="0"/>
            <a:r>
              <a:rPr lang="en-GB" dirty="0"/>
              <a:t>Cannabis</a:t>
            </a:r>
          </a:p>
          <a:p>
            <a:pPr lvl="0"/>
            <a:r>
              <a:rPr lang="en-GB" dirty="0"/>
              <a:t>Cocaine</a:t>
            </a:r>
          </a:p>
          <a:p>
            <a:pPr lvl="0"/>
            <a:r>
              <a:rPr lang="en-GB" dirty="0"/>
              <a:t>Ecstasy</a:t>
            </a:r>
          </a:p>
          <a:p>
            <a:pPr lvl="0"/>
            <a:r>
              <a:rPr lang="en-GB" dirty="0"/>
              <a:t>Amphetamines (including ice)</a:t>
            </a:r>
          </a:p>
          <a:p>
            <a:pPr lvl="0"/>
            <a:r>
              <a:rPr lang="en-GB" dirty="0"/>
              <a:t>Heroin</a:t>
            </a:r>
          </a:p>
          <a:p>
            <a:pPr lvl="0"/>
            <a:r>
              <a:rPr lang="en-GB" dirty="0"/>
              <a:t>LSD</a:t>
            </a:r>
          </a:p>
          <a:p>
            <a:pPr lvl="0"/>
            <a:r>
              <a:rPr lang="en-GB" dirty="0"/>
              <a:t>GHB</a:t>
            </a:r>
          </a:p>
          <a:p>
            <a:endParaRPr lang="en-US" dirty="0"/>
          </a:p>
        </p:txBody>
      </p:sp>
      <p:pic>
        <p:nvPicPr>
          <p:cNvPr id="4" name="Picture 4">
            <a:extLst>
              <a:ext uri="{FF2B5EF4-FFF2-40B4-BE49-F238E27FC236}">
                <a16:creationId xmlns:a16="http://schemas.microsoft.com/office/drawing/2014/main" id="{6F55B13B-A11C-45F5-A528-F649924465CB}"/>
              </a:ext>
            </a:extLst>
          </p:cNvPr>
          <p:cNvPicPr>
            <a:picLocks noChangeAspect="1"/>
          </p:cNvPicPr>
          <p:nvPr/>
        </p:nvPicPr>
        <p:blipFill>
          <a:blip r:embed="rId3" cstate="print"/>
          <a:stretch>
            <a:fillRect/>
          </a:stretch>
        </p:blipFill>
        <p:spPr>
          <a:xfrm>
            <a:off x="-7460" y="5885941"/>
            <a:ext cx="12206921" cy="979628"/>
          </a:xfrm>
          <a:prstGeom prst="rect">
            <a:avLst/>
          </a:prstGeom>
        </p:spPr>
      </p:pic>
    </p:spTree>
    <p:extLst>
      <p:ext uri="{BB962C8B-B14F-4D97-AF65-F5344CB8AC3E}">
        <p14:creationId xmlns:p14="http://schemas.microsoft.com/office/powerpoint/2010/main" val="16915961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1"/>
            <a:ext cx="10515600" cy="927462"/>
          </a:xfrm>
        </p:spPr>
        <p:txBody>
          <a:bodyPr/>
          <a:lstStyle/>
          <a:p>
            <a:pPr algn="ctr"/>
            <a:r>
              <a:rPr lang="en-US" b="1" dirty="0">
                <a:latin typeface="Calibri Light"/>
                <a:cs typeface="Calibri Light"/>
              </a:rPr>
              <a:t>What is possession?</a:t>
            </a:r>
          </a:p>
        </p:txBody>
      </p:sp>
      <p:sp>
        <p:nvSpPr>
          <p:cNvPr id="3" name="Subtitle 2"/>
          <p:cNvSpPr>
            <a:spLocks noGrp="1"/>
          </p:cNvSpPr>
          <p:nvPr>
            <p:ph idx="1"/>
          </p:nvPr>
        </p:nvSpPr>
        <p:spPr>
          <a:xfrm>
            <a:off x="799011" y="1371600"/>
            <a:ext cx="10515600" cy="4522334"/>
          </a:xfrm>
        </p:spPr>
        <p:txBody>
          <a:bodyPr vert="horz" lIns="91440" tIns="45720" rIns="91440" bIns="45720" rtlCol="0" anchor="t">
            <a:normAutofit/>
          </a:bodyPr>
          <a:lstStyle/>
          <a:p>
            <a:r>
              <a:rPr lang="en-GB" dirty="0"/>
              <a:t>The legal definition of </a:t>
            </a:r>
            <a:r>
              <a:rPr lang="en-GB" i="1" dirty="0"/>
              <a:t>possession</a:t>
            </a:r>
            <a:r>
              <a:rPr lang="en-GB" dirty="0"/>
              <a:t> is different to the common day use of the word.  The law interprets possession more broadly.</a:t>
            </a:r>
          </a:p>
          <a:p>
            <a:r>
              <a:rPr lang="en-GB" dirty="0"/>
              <a:t>In drug possession cases, a person is in possession if:</a:t>
            </a:r>
          </a:p>
          <a:p>
            <a:pPr lvl="0"/>
            <a:r>
              <a:rPr lang="en-GB" dirty="0"/>
              <a:t>The prohibited drug was in the person’s physical </a:t>
            </a:r>
            <a:r>
              <a:rPr lang="en-GB" i="1" u="sng" dirty="0"/>
              <a:t>custody</a:t>
            </a:r>
            <a:r>
              <a:rPr lang="en-GB" dirty="0"/>
              <a:t> (immediate physical possession of the drug); </a:t>
            </a:r>
            <a:r>
              <a:rPr lang="en-GB" b="1" u="sng" dirty="0"/>
              <a:t>or</a:t>
            </a:r>
            <a:endParaRPr lang="en-GB" dirty="0"/>
          </a:p>
          <a:p>
            <a:pPr lvl="0"/>
            <a:r>
              <a:rPr lang="en-GB" dirty="0"/>
              <a:t>The prohibited drug was in the persons </a:t>
            </a:r>
            <a:r>
              <a:rPr lang="en-GB" i="1" u="sng" dirty="0"/>
              <a:t>control</a:t>
            </a:r>
            <a:r>
              <a:rPr lang="en-GB" i="1" dirty="0"/>
              <a:t> </a:t>
            </a:r>
            <a:r>
              <a:rPr lang="en-GB" dirty="0"/>
              <a:t>(the ability to exercise control over the drug, to the exclusion of all other people with the exception of those people acting jointly with the offender); </a:t>
            </a:r>
            <a:r>
              <a:rPr lang="en-GB" b="1" u="sng" dirty="0"/>
              <a:t>and</a:t>
            </a:r>
            <a:endParaRPr lang="en-GB" dirty="0"/>
          </a:p>
          <a:p>
            <a:pPr lvl="0"/>
            <a:r>
              <a:rPr lang="en-GB" dirty="0"/>
              <a:t>The person knew that they had custody or control over the prohibited drug.</a:t>
            </a:r>
          </a:p>
          <a:p>
            <a:endParaRPr lang="en-US" dirty="0"/>
          </a:p>
        </p:txBody>
      </p:sp>
      <p:pic>
        <p:nvPicPr>
          <p:cNvPr id="4" name="Picture 4">
            <a:extLst>
              <a:ext uri="{FF2B5EF4-FFF2-40B4-BE49-F238E27FC236}">
                <a16:creationId xmlns:a16="http://schemas.microsoft.com/office/drawing/2014/main" id="{6F55B13B-A11C-45F5-A528-F649924465CB}"/>
              </a:ext>
            </a:extLst>
          </p:cNvPr>
          <p:cNvPicPr>
            <a:picLocks noChangeAspect="1"/>
          </p:cNvPicPr>
          <p:nvPr/>
        </p:nvPicPr>
        <p:blipFill>
          <a:blip r:embed="rId2" cstate="print"/>
          <a:stretch>
            <a:fillRect/>
          </a:stretch>
        </p:blipFill>
        <p:spPr>
          <a:xfrm>
            <a:off x="-7460" y="5885941"/>
            <a:ext cx="12206921" cy="979628"/>
          </a:xfrm>
          <a:prstGeom prst="rect">
            <a:avLst/>
          </a:prstGeom>
        </p:spPr>
      </p:pic>
    </p:spTree>
    <p:extLst>
      <p:ext uri="{BB962C8B-B14F-4D97-AF65-F5344CB8AC3E}">
        <p14:creationId xmlns:p14="http://schemas.microsoft.com/office/powerpoint/2010/main" val="16915961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1"/>
            <a:ext cx="10515600" cy="927462"/>
          </a:xfrm>
        </p:spPr>
        <p:txBody>
          <a:bodyPr>
            <a:normAutofit fontScale="90000"/>
          </a:bodyPr>
          <a:lstStyle/>
          <a:p>
            <a:pPr algn="ctr"/>
            <a:r>
              <a:rPr lang="en-GB" b="1" dirty="0"/>
              <a:t>Knowledge of drug possession</a:t>
            </a:r>
            <a:br>
              <a:rPr lang="en-GB" dirty="0"/>
            </a:br>
            <a:endParaRPr lang="en-US" b="1" dirty="0">
              <a:latin typeface="Calibri Light"/>
              <a:cs typeface="Calibri Light"/>
            </a:endParaRPr>
          </a:p>
        </p:txBody>
      </p:sp>
      <p:sp>
        <p:nvSpPr>
          <p:cNvPr id="3" name="Subtitle 2"/>
          <p:cNvSpPr>
            <a:spLocks noGrp="1"/>
          </p:cNvSpPr>
          <p:nvPr>
            <p:ph idx="1"/>
          </p:nvPr>
        </p:nvSpPr>
        <p:spPr>
          <a:xfrm>
            <a:off x="799011" y="1371600"/>
            <a:ext cx="10515600" cy="4522334"/>
          </a:xfrm>
        </p:spPr>
        <p:txBody>
          <a:bodyPr vert="horz" lIns="91440" tIns="45720" rIns="91440" bIns="45720" rtlCol="0" anchor="t">
            <a:normAutofit/>
          </a:bodyPr>
          <a:lstStyle/>
          <a:p>
            <a:r>
              <a:rPr lang="en-GB" dirty="0"/>
              <a:t>A person must know that they are in possession or control of a prohibited drug in order to be found guilty of drug possession. </a:t>
            </a:r>
          </a:p>
          <a:p>
            <a:r>
              <a:rPr lang="en-GB" dirty="0"/>
              <a:t>For example, if someone placed a prohibited drug in a persons bag and they had no idea that it was there, they cannot be guilty of drug possession</a:t>
            </a:r>
            <a:endParaRPr lang="en-US" dirty="0"/>
          </a:p>
        </p:txBody>
      </p:sp>
      <p:pic>
        <p:nvPicPr>
          <p:cNvPr id="4" name="Picture 4">
            <a:extLst>
              <a:ext uri="{FF2B5EF4-FFF2-40B4-BE49-F238E27FC236}">
                <a16:creationId xmlns:a16="http://schemas.microsoft.com/office/drawing/2014/main" id="{6F55B13B-A11C-45F5-A528-F649924465CB}"/>
              </a:ext>
            </a:extLst>
          </p:cNvPr>
          <p:cNvPicPr>
            <a:picLocks noChangeAspect="1"/>
          </p:cNvPicPr>
          <p:nvPr/>
        </p:nvPicPr>
        <p:blipFill>
          <a:blip r:embed="rId2" cstate="print"/>
          <a:stretch>
            <a:fillRect/>
          </a:stretch>
        </p:blipFill>
        <p:spPr>
          <a:xfrm>
            <a:off x="-7460" y="5885941"/>
            <a:ext cx="12206921" cy="979628"/>
          </a:xfrm>
          <a:prstGeom prst="rect">
            <a:avLst/>
          </a:prstGeom>
        </p:spPr>
      </p:pic>
    </p:spTree>
    <p:extLst>
      <p:ext uri="{BB962C8B-B14F-4D97-AF65-F5344CB8AC3E}">
        <p14:creationId xmlns:p14="http://schemas.microsoft.com/office/powerpoint/2010/main" val="16915961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1"/>
            <a:ext cx="10515600" cy="927462"/>
          </a:xfrm>
        </p:spPr>
        <p:txBody>
          <a:bodyPr/>
          <a:lstStyle/>
          <a:p>
            <a:pPr algn="ctr"/>
            <a:r>
              <a:rPr lang="en-US" b="1" dirty="0">
                <a:latin typeface="Calibri Light"/>
                <a:cs typeface="Calibri Light"/>
              </a:rPr>
              <a:t>What is possession?</a:t>
            </a:r>
          </a:p>
        </p:txBody>
      </p:sp>
      <p:sp>
        <p:nvSpPr>
          <p:cNvPr id="3" name="Subtitle 2"/>
          <p:cNvSpPr>
            <a:spLocks noGrp="1"/>
          </p:cNvSpPr>
          <p:nvPr>
            <p:ph idx="1"/>
          </p:nvPr>
        </p:nvSpPr>
        <p:spPr>
          <a:xfrm>
            <a:off x="799011" y="1018903"/>
            <a:ext cx="10515600" cy="4875031"/>
          </a:xfrm>
        </p:spPr>
        <p:txBody>
          <a:bodyPr vert="horz" lIns="91440" tIns="45720" rIns="91440" bIns="45720" rtlCol="0" anchor="t">
            <a:normAutofit/>
          </a:bodyPr>
          <a:lstStyle/>
          <a:p>
            <a:r>
              <a:rPr lang="en-US" dirty="0"/>
              <a:t>Possession is ‘possession’ of any amount of a prohibited drug under a </a:t>
            </a:r>
            <a:r>
              <a:rPr lang="en-US" dirty="0" err="1"/>
              <a:t>traffickable</a:t>
            </a:r>
            <a:r>
              <a:rPr lang="en-US" dirty="0"/>
              <a:t> quantity.</a:t>
            </a:r>
          </a:p>
          <a:p>
            <a:r>
              <a:rPr lang="en-US" dirty="0"/>
              <a:t>The </a:t>
            </a:r>
            <a:r>
              <a:rPr lang="en-US" dirty="0" err="1"/>
              <a:t>traffickable</a:t>
            </a:r>
            <a:r>
              <a:rPr lang="en-US" dirty="0"/>
              <a:t> quantity depends on the drug </a:t>
            </a:r>
          </a:p>
          <a:p>
            <a:r>
              <a:rPr lang="en-US" dirty="0"/>
              <a:t>These relevant quantities are found Schedule 1 of the </a:t>
            </a:r>
            <a:r>
              <a:rPr lang="en-GB" i="1" dirty="0"/>
              <a:t>Drug Misuse and Trafficking Act 1985</a:t>
            </a:r>
            <a:r>
              <a:rPr lang="en-GB" dirty="0"/>
              <a:t> (NSW).</a:t>
            </a:r>
          </a:p>
          <a:p>
            <a:pPr>
              <a:buFont typeface="Wingdings" pitchFamily="2" charset="2"/>
              <a:buChar char="Ø"/>
            </a:pPr>
            <a:r>
              <a:rPr lang="en-GB" dirty="0"/>
              <a:t>For example: </a:t>
            </a:r>
          </a:p>
          <a:p>
            <a:r>
              <a:rPr lang="en-GB" dirty="0"/>
              <a:t>Methamphetamine: </a:t>
            </a:r>
            <a:r>
              <a:rPr lang="en-GB" dirty="0" err="1"/>
              <a:t>Traffickable</a:t>
            </a:r>
            <a:r>
              <a:rPr lang="en-GB" dirty="0"/>
              <a:t> quantity =  3g/Small quantity = 1g </a:t>
            </a:r>
          </a:p>
          <a:p>
            <a:r>
              <a:rPr lang="en-GB" dirty="0"/>
              <a:t>Cannabis leaf: </a:t>
            </a:r>
            <a:r>
              <a:rPr lang="en-GB" dirty="0" err="1"/>
              <a:t>Traffickable</a:t>
            </a:r>
            <a:r>
              <a:rPr lang="en-GB" dirty="0"/>
              <a:t> quantity = 300g/Small quantity = 30g</a:t>
            </a:r>
            <a:endParaRPr lang="en-US" dirty="0"/>
          </a:p>
        </p:txBody>
      </p:sp>
      <p:pic>
        <p:nvPicPr>
          <p:cNvPr id="4" name="Picture 4">
            <a:extLst>
              <a:ext uri="{FF2B5EF4-FFF2-40B4-BE49-F238E27FC236}">
                <a16:creationId xmlns:a16="http://schemas.microsoft.com/office/drawing/2014/main" id="{6F55B13B-A11C-45F5-A528-F649924465CB}"/>
              </a:ext>
            </a:extLst>
          </p:cNvPr>
          <p:cNvPicPr>
            <a:picLocks noChangeAspect="1"/>
          </p:cNvPicPr>
          <p:nvPr/>
        </p:nvPicPr>
        <p:blipFill>
          <a:blip r:embed="rId2" cstate="print"/>
          <a:stretch>
            <a:fillRect/>
          </a:stretch>
        </p:blipFill>
        <p:spPr>
          <a:xfrm>
            <a:off x="-7460" y="5885941"/>
            <a:ext cx="12206921" cy="979628"/>
          </a:xfrm>
          <a:prstGeom prst="rect">
            <a:avLst/>
          </a:prstGeom>
        </p:spPr>
      </p:pic>
    </p:spTree>
    <p:extLst>
      <p:ext uri="{BB962C8B-B14F-4D97-AF65-F5344CB8AC3E}">
        <p14:creationId xmlns:p14="http://schemas.microsoft.com/office/powerpoint/2010/main" val="16915961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1"/>
            <a:ext cx="10515600" cy="927462"/>
          </a:xfrm>
        </p:spPr>
        <p:txBody>
          <a:bodyPr>
            <a:normAutofit fontScale="90000"/>
          </a:bodyPr>
          <a:lstStyle/>
          <a:p>
            <a:pPr algn="ctr"/>
            <a:r>
              <a:rPr lang="en-GB" b="1" dirty="0"/>
              <a:t>Possible penalties for drug possession</a:t>
            </a:r>
            <a:br>
              <a:rPr lang="en-GB" dirty="0"/>
            </a:br>
            <a:endParaRPr lang="en-US" b="1" dirty="0">
              <a:latin typeface="Calibri Light"/>
              <a:cs typeface="Calibri Light"/>
            </a:endParaRPr>
          </a:p>
        </p:txBody>
      </p:sp>
      <p:sp>
        <p:nvSpPr>
          <p:cNvPr id="3" name="Subtitle 2"/>
          <p:cNvSpPr>
            <a:spLocks noGrp="1"/>
          </p:cNvSpPr>
          <p:nvPr>
            <p:ph idx="1"/>
          </p:nvPr>
        </p:nvSpPr>
        <p:spPr>
          <a:xfrm>
            <a:off x="799011" y="849086"/>
            <a:ext cx="10515600" cy="5044848"/>
          </a:xfrm>
        </p:spPr>
        <p:txBody>
          <a:bodyPr vert="horz" lIns="91440" tIns="45720" rIns="91440" bIns="45720" rtlCol="0" anchor="t">
            <a:normAutofit/>
          </a:bodyPr>
          <a:lstStyle/>
          <a:p>
            <a:r>
              <a:rPr lang="en-GB" dirty="0"/>
              <a:t>The most common sentences for drug possession where the persons does not have a criminal record or has a limited criminal record are:</a:t>
            </a:r>
          </a:p>
          <a:p>
            <a:endParaRPr lang="en-GB" dirty="0"/>
          </a:p>
          <a:p>
            <a:pPr>
              <a:buFont typeface="Wingdings" pitchFamily="2" charset="2"/>
              <a:buChar char="Ø"/>
            </a:pPr>
            <a:r>
              <a:rPr lang="en-GB" b="1" dirty="0"/>
              <a:t>Section 10(1)(a) </a:t>
            </a:r>
            <a:r>
              <a:rPr lang="en-GB" dirty="0"/>
              <a:t>of the </a:t>
            </a:r>
            <a:r>
              <a:rPr lang="en-GB" i="1" dirty="0"/>
              <a:t>Crimes (Sentencing Procedure)</a:t>
            </a:r>
            <a:r>
              <a:rPr lang="en-GB" dirty="0"/>
              <a:t> </a:t>
            </a:r>
            <a:r>
              <a:rPr lang="en-GB" i="1" dirty="0"/>
              <a:t>Act 1999 </a:t>
            </a:r>
            <a:r>
              <a:rPr lang="en-GB" dirty="0"/>
              <a:t>(NSW)</a:t>
            </a:r>
            <a:r>
              <a:rPr lang="en-GB" b="1" dirty="0"/>
              <a:t> – no conviction recorded</a:t>
            </a:r>
            <a:endParaRPr lang="en-GB" dirty="0"/>
          </a:p>
          <a:p>
            <a:r>
              <a:rPr lang="en-GB" dirty="0"/>
              <a:t>A dismissal under Section 10(1)(a) is the lightest sentence that a Court can impose in NSW.</a:t>
            </a:r>
          </a:p>
          <a:p>
            <a:r>
              <a:rPr lang="en-GB" dirty="0"/>
              <a:t>It means that, despite the court finding the person guilty of drug possession, the Court will let the person go free without giving them a criminal conviction or any other penalty.</a:t>
            </a:r>
          </a:p>
          <a:p>
            <a:endParaRPr lang="en-GB" dirty="0"/>
          </a:p>
          <a:p>
            <a:endParaRPr lang="en-US" dirty="0"/>
          </a:p>
        </p:txBody>
      </p:sp>
      <p:pic>
        <p:nvPicPr>
          <p:cNvPr id="4" name="Picture 4">
            <a:extLst>
              <a:ext uri="{FF2B5EF4-FFF2-40B4-BE49-F238E27FC236}">
                <a16:creationId xmlns:a16="http://schemas.microsoft.com/office/drawing/2014/main" id="{6F55B13B-A11C-45F5-A528-F649924465CB}"/>
              </a:ext>
            </a:extLst>
          </p:cNvPr>
          <p:cNvPicPr>
            <a:picLocks noChangeAspect="1"/>
          </p:cNvPicPr>
          <p:nvPr/>
        </p:nvPicPr>
        <p:blipFill>
          <a:blip r:embed="rId2" cstate="print"/>
          <a:stretch>
            <a:fillRect/>
          </a:stretch>
        </p:blipFill>
        <p:spPr>
          <a:xfrm>
            <a:off x="-7460" y="5885941"/>
            <a:ext cx="12206921" cy="979628"/>
          </a:xfrm>
          <a:prstGeom prst="rect">
            <a:avLst/>
          </a:prstGeom>
        </p:spPr>
      </p:pic>
    </p:spTree>
    <p:extLst>
      <p:ext uri="{BB962C8B-B14F-4D97-AF65-F5344CB8AC3E}">
        <p14:creationId xmlns:p14="http://schemas.microsoft.com/office/powerpoint/2010/main" val="169159613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683</TotalTime>
  <Words>5064</Words>
  <Application>Microsoft Office PowerPoint</Application>
  <PresentationFormat>Widescreen</PresentationFormat>
  <Paragraphs>272</Paragraphs>
  <Slides>43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43</vt:i4>
      </vt:variant>
    </vt:vector>
  </HeadingPairs>
  <TitlesOfParts>
    <vt:vector size="49" baseType="lpstr">
      <vt:lpstr>Abadi Extra Light</vt:lpstr>
      <vt:lpstr>Arial</vt:lpstr>
      <vt:lpstr>Calibri</vt:lpstr>
      <vt:lpstr>Calibri Light</vt:lpstr>
      <vt:lpstr>Wingdings</vt:lpstr>
      <vt:lpstr>office theme</vt:lpstr>
      <vt:lpstr>10861NAT Diploma of Aboriginal and Torres Strait Islander Legal Advocacy</vt:lpstr>
      <vt:lpstr>Acknowledgement of Country</vt:lpstr>
      <vt:lpstr>Possession of Prohibited Drug (NSW)</vt:lpstr>
      <vt:lpstr>  Possession of equipment for administration of drug  </vt:lpstr>
      <vt:lpstr> What is a prohibited drug? </vt:lpstr>
      <vt:lpstr>What is possession?</vt:lpstr>
      <vt:lpstr>Knowledge of drug possession </vt:lpstr>
      <vt:lpstr>What is possession?</vt:lpstr>
      <vt:lpstr>Possible penalties for drug possession </vt:lpstr>
      <vt:lpstr>Possible penalties for drug possession </vt:lpstr>
      <vt:lpstr>Possible penalties for drug possession </vt:lpstr>
      <vt:lpstr>Possible penalties for drug possession</vt:lpstr>
      <vt:lpstr>Possible penalties for drug possession</vt:lpstr>
      <vt:lpstr>Possible penalties for drug possession</vt:lpstr>
      <vt:lpstr>Avoiding a criminal conviction for possess prohibited drug </vt:lpstr>
      <vt:lpstr>Objective seriousness in drug possession cases </vt:lpstr>
      <vt:lpstr>Objective seriousness in drug possession cases </vt:lpstr>
      <vt:lpstr>Subjective considerations in drug possession cases </vt:lpstr>
      <vt:lpstr>Subjective considerations in drug possession cases </vt:lpstr>
      <vt:lpstr>Subjective considerations in drug possession cases </vt:lpstr>
      <vt:lpstr>Undertaking rehabilitation</vt:lpstr>
      <vt:lpstr>Undertaking rehabilitation</vt:lpstr>
      <vt:lpstr>What else do I need to prepare for my sentence? </vt:lpstr>
      <vt:lpstr>Pleading Guilty in Local Court (NSW)</vt:lpstr>
      <vt:lpstr>Pleading Guilty in Local Court (NSW)</vt:lpstr>
      <vt:lpstr>Pleading Not Guilty Local Court (NSW)</vt:lpstr>
      <vt:lpstr>Pleading Not Guilty Local Court (NSW)</vt:lpstr>
      <vt:lpstr>Pleading Not Guilty Local Court (NSW)</vt:lpstr>
      <vt:lpstr>Pleading Not Guilty Local Court (NSW)</vt:lpstr>
      <vt:lpstr>Pleas in Mitigation</vt:lpstr>
      <vt:lpstr>Pleas in Mitigation</vt:lpstr>
      <vt:lpstr>Purposes of sentencing</vt:lpstr>
      <vt:lpstr>Matters in mitigation</vt:lpstr>
      <vt:lpstr>Matters in mitigation</vt:lpstr>
      <vt:lpstr>Matters in mitigation</vt:lpstr>
      <vt:lpstr>Lodging appeals</vt:lpstr>
      <vt:lpstr>Court Room Etiquette</vt:lpstr>
      <vt:lpstr>Court Room Etiquette</vt:lpstr>
      <vt:lpstr>Court Room Etiquette</vt:lpstr>
      <vt:lpstr>Court Room Etiquette</vt:lpstr>
      <vt:lpstr>Court Room Etiquette</vt:lpstr>
      <vt:lpstr>Comparative Sentencing</vt:lpstr>
      <vt:lpstr>Duty of Confidentiality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Judy</dc:creator>
  <cp:lastModifiedBy>Judy</cp:lastModifiedBy>
  <cp:revision>161</cp:revision>
  <dcterms:created xsi:type="dcterms:W3CDTF">2022-02-20T22:33:12Z</dcterms:created>
  <dcterms:modified xsi:type="dcterms:W3CDTF">2024-06-05T10:56:17Z</dcterms:modified>
</cp:coreProperties>
</file>