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9" r:id="rId5"/>
    <p:sldId id="284" r:id="rId6"/>
    <p:sldId id="307" r:id="rId7"/>
    <p:sldId id="270" r:id="rId8"/>
    <p:sldId id="271" r:id="rId9"/>
    <p:sldId id="272" r:id="rId10"/>
    <p:sldId id="285" r:id="rId11"/>
    <p:sldId id="286" r:id="rId12"/>
    <p:sldId id="308" r:id="rId13"/>
    <p:sldId id="287" r:id="rId14"/>
    <p:sldId id="273" r:id="rId15"/>
    <p:sldId id="280" r:id="rId16"/>
    <p:sldId id="274" r:id="rId17"/>
    <p:sldId id="310" r:id="rId18"/>
    <p:sldId id="311" r:id="rId19"/>
    <p:sldId id="312" r:id="rId20"/>
    <p:sldId id="275" r:id="rId21"/>
    <p:sldId id="276" r:id="rId22"/>
    <p:sldId id="279" r:id="rId23"/>
    <p:sldId id="281" r:id="rId24"/>
    <p:sldId id="282" r:id="rId25"/>
    <p:sldId id="283" r:id="rId26"/>
    <p:sldId id="288" r:id="rId27"/>
    <p:sldId id="289" r:id="rId28"/>
    <p:sldId id="290" r:id="rId29"/>
    <p:sldId id="291" r:id="rId30"/>
    <p:sldId id="292" r:id="rId31"/>
    <p:sldId id="293" r:id="rId32"/>
    <p:sldId id="294" r:id="rId33"/>
    <p:sldId id="303" r:id="rId34"/>
    <p:sldId id="301" r:id="rId35"/>
    <p:sldId id="298" r:id="rId36"/>
    <p:sldId id="302" r:id="rId37"/>
    <p:sldId id="299" r:id="rId38"/>
    <p:sldId id="304" r:id="rId39"/>
    <p:sldId id="305" r:id="rId40"/>
    <p:sldId id="306" r:id="rId41"/>
    <p:sldId id="300"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518CC6-4F17-452E-8EF0-A51B29AE1E97}" v="286" dt="2022-02-21T00:14:26.3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72" d="100"/>
          <a:sy n="72" d="100"/>
        </p:scale>
        <p:origin x="45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pPr/>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pPr/>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pPr/>
              <a:t>5/3/2023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pPr/>
              <a:t>5/3/2023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pPr/>
              <a:t>5/3/2023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pPr/>
              <a:t>5/3/2023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pPr/>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817" y="261257"/>
            <a:ext cx="11861074" cy="1463040"/>
          </a:xfrm>
        </p:spPr>
        <p:txBody>
          <a:bodyPr>
            <a:normAutofit fontScale="90000"/>
          </a:bodyPr>
          <a:lstStyle/>
          <a:p>
            <a:r>
              <a:rPr lang="en-US" b="1" dirty="0"/>
              <a:t>10861NAT Diploma of Aboriginal and Torres Strait Islander Legal Advocacy</a:t>
            </a:r>
            <a:endParaRPr lang="en-US" dirty="0">
              <a:cs typeface="Calibri Light"/>
            </a:endParaRPr>
          </a:p>
        </p:txBody>
      </p:sp>
      <p:sp>
        <p:nvSpPr>
          <p:cNvPr id="3" name="Subtitle 2"/>
          <p:cNvSpPr>
            <a:spLocks noGrp="1"/>
          </p:cNvSpPr>
          <p:nvPr>
            <p:ph type="subTitle" idx="1"/>
          </p:nvPr>
        </p:nvSpPr>
        <p:spPr>
          <a:xfrm>
            <a:off x="1524000" y="2416629"/>
            <a:ext cx="9144000" cy="2841171"/>
          </a:xfrm>
        </p:spPr>
        <p:txBody>
          <a:bodyPr>
            <a:normAutofit/>
          </a:bodyPr>
          <a:lstStyle/>
          <a:p>
            <a:r>
              <a:rPr lang="en-US" sz="4400" dirty="0"/>
              <a:t>Making a Bail Application</a:t>
            </a:r>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lvl="0" algn="ctr"/>
            <a:r>
              <a:rPr lang="en-GB" b="1" dirty="0"/>
              <a:t>Bail Conditions</a:t>
            </a:r>
            <a:br>
              <a:rPr lang="en-US" dirty="0"/>
            </a:br>
            <a:endParaRPr lang="en-US" b="1" dirty="0">
              <a:latin typeface="Calibri Light"/>
              <a:cs typeface="Calibri Light"/>
            </a:endParaRPr>
          </a:p>
        </p:txBody>
      </p:sp>
      <p:sp>
        <p:nvSpPr>
          <p:cNvPr id="3" name="Subtitle 2"/>
          <p:cNvSpPr>
            <a:spLocks noGrp="1"/>
          </p:cNvSpPr>
          <p:nvPr>
            <p:ph idx="1"/>
          </p:nvPr>
        </p:nvSpPr>
        <p:spPr>
          <a:xfrm>
            <a:off x="248194" y="993913"/>
            <a:ext cx="11756572" cy="4900021"/>
          </a:xfrm>
        </p:spPr>
        <p:txBody>
          <a:bodyPr vert="horz" lIns="91440" tIns="45720" rIns="91440" bIns="45720" rtlCol="0" anchor="t">
            <a:normAutofit fontScale="92500" lnSpcReduction="10000"/>
          </a:bodyPr>
          <a:lstStyle/>
          <a:p>
            <a:pPr lvl="0">
              <a:buFont typeface="Wingdings" pitchFamily="2" charset="2"/>
              <a:buChar char="Ø"/>
            </a:pPr>
            <a:r>
              <a:rPr lang="en-GB" sz="3300" dirty="0"/>
              <a:t>The Judge or Magistrate can grant bail either with or without bail conditions.</a:t>
            </a:r>
            <a:endParaRPr lang="en-US" sz="3300" dirty="0"/>
          </a:p>
          <a:p>
            <a:pPr lvl="0">
              <a:buFont typeface="Wingdings" pitchFamily="2" charset="2"/>
              <a:buChar char="Ø"/>
            </a:pPr>
            <a:r>
              <a:rPr lang="en-GB" sz="3300" dirty="0"/>
              <a:t>The bail conditions are there to allow a court to more safely grant bail if appropriate.</a:t>
            </a:r>
            <a:endParaRPr lang="en-US" sz="3300" dirty="0"/>
          </a:p>
          <a:p>
            <a:pPr lvl="0">
              <a:buFont typeface="Wingdings" pitchFamily="2" charset="2"/>
              <a:buChar char="Ø"/>
            </a:pPr>
            <a:r>
              <a:rPr lang="en-GB" sz="3300" dirty="0"/>
              <a:t>If bail is granted, the accused person will be released on bail immediately.</a:t>
            </a:r>
            <a:endParaRPr lang="en-US" sz="3300" dirty="0"/>
          </a:p>
          <a:p>
            <a:pPr lvl="0">
              <a:buFont typeface="Wingdings" pitchFamily="2" charset="2"/>
              <a:buChar char="Ø"/>
            </a:pPr>
            <a:r>
              <a:rPr lang="en-GB" sz="3300" dirty="0"/>
              <a:t>The bail conditions will continue until the case is determined or if the conditions get varied in court.</a:t>
            </a:r>
            <a:endParaRPr lang="en-US" sz="3300" dirty="0"/>
          </a:p>
          <a:p>
            <a:pPr lvl="0">
              <a:buFont typeface="Wingdings" pitchFamily="2" charset="2"/>
              <a:buChar char="Ø"/>
            </a:pPr>
            <a:r>
              <a:rPr lang="en-GB" sz="3300" dirty="0"/>
              <a:t>There are various types of bail conditions in NSW that a court can impose, including the following: </a:t>
            </a:r>
          </a:p>
          <a:p>
            <a:pPr>
              <a:buNone/>
            </a:pPr>
            <a:r>
              <a:rPr lang="en-GB" dirty="0"/>
              <a:t> </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Bail Conditions</a:t>
            </a:r>
            <a:endParaRPr lang="en-US" b="1" dirty="0">
              <a:latin typeface="Calibri Light"/>
              <a:cs typeface="Calibri Light"/>
            </a:endParaRPr>
          </a:p>
        </p:txBody>
      </p:sp>
      <p:sp>
        <p:nvSpPr>
          <p:cNvPr id="3" name="Subtitle 2"/>
          <p:cNvSpPr>
            <a:spLocks noGrp="1"/>
          </p:cNvSpPr>
          <p:nvPr>
            <p:ph idx="1"/>
          </p:nvPr>
        </p:nvSpPr>
        <p:spPr>
          <a:xfrm>
            <a:off x="799011" y="966651"/>
            <a:ext cx="10515600" cy="4927283"/>
          </a:xfrm>
        </p:spPr>
        <p:txBody>
          <a:bodyPr vert="horz" lIns="91440" tIns="45720" rIns="91440" bIns="45720" rtlCol="0" anchor="t">
            <a:normAutofit lnSpcReduction="10000"/>
          </a:bodyPr>
          <a:lstStyle/>
          <a:p>
            <a:pPr lvl="0">
              <a:buFont typeface="Wingdings" pitchFamily="2" charset="2"/>
              <a:buChar char="Ø"/>
            </a:pPr>
            <a:endParaRPr lang="en-US" dirty="0"/>
          </a:p>
          <a:p>
            <a:pPr lvl="0"/>
            <a:r>
              <a:rPr lang="en-GB" dirty="0"/>
              <a:t>Reporting condition: To report to the nearest police station on certain days and times of the week.</a:t>
            </a:r>
            <a:endParaRPr lang="en-US" dirty="0"/>
          </a:p>
          <a:p>
            <a:pPr lvl="0"/>
            <a:r>
              <a:rPr lang="en-GB" dirty="0"/>
              <a:t>Residential condition: To reside at a specified address. Which can be either a home or a residential rehabilitation facility for drugs and alcohol or other.</a:t>
            </a:r>
            <a:endParaRPr lang="en-US" dirty="0"/>
          </a:p>
          <a:p>
            <a:pPr lvl="0"/>
            <a:r>
              <a:rPr lang="en-GB" dirty="0"/>
              <a:t>Curfew condition: To be inside the specified residence during a specified time frame. i.e. 8pm-8am.</a:t>
            </a:r>
            <a:endParaRPr lang="en-US" dirty="0"/>
          </a:p>
          <a:p>
            <a:pPr lvl="0"/>
            <a:r>
              <a:rPr lang="en-GB" dirty="0"/>
              <a:t>To surrender passport to police or court.</a:t>
            </a:r>
            <a:endParaRPr lang="en-US" dirty="0"/>
          </a:p>
          <a:p>
            <a:pPr lvl="0"/>
            <a:r>
              <a:rPr lang="en-GB" dirty="0"/>
              <a:t>Security condition (Bail bond): For an ‘acceptable person’ (surety) to deposit a certain sum of money or other form of security with the court.</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Bail Conditions</a:t>
            </a:r>
            <a:endParaRPr lang="en-US" b="1" dirty="0">
              <a:latin typeface="Calibri Light"/>
              <a:cs typeface="Calibri Light"/>
            </a:endParaRPr>
          </a:p>
        </p:txBody>
      </p:sp>
      <p:sp>
        <p:nvSpPr>
          <p:cNvPr id="3" name="Subtitle 2"/>
          <p:cNvSpPr>
            <a:spLocks noGrp="1"/>
          </p:cNvSpPr>
          <p:nvPr>
            <p:ph idx="1"/>
          </p:nvPr>
        </p:nvSpPr>
        <p:spPr>
          <a:xfrm>
            <a:off x="799011" y="966651"/>
            <a:ext cx="10515600" cy="4927283"/>
          </a:xfrm>
        </p:spPr>
        <p:txBody>
          <a:bodyPr vert="horz" lIns="91440" tIns="45720" rIns="91440" bIns="45720" rtlCol="0" anchor="t">
            <a:normAutofit/>
          </a:bodyPr>
          <a:lstStyle/>
          <a:p>
            <a:pPr lvl="0">
              <a:buFont typeface="Wingdings" pitchFamily="2" charset="2"/>
              <a:buChar char="Ø"/>
            </a:pPr>
            <a:endParaRPr lang="en-US" dirty="0"/>
          </a:p>
          <a:p>
            <a:pPr lvl="0"/>
            <a:r>
              <a:rPr lang="en-GB" dirty="0"/>
              <a:t>Prohibition with associating with certain specified people.</a:t>
            </a:r>
            <a:endParaRPr lang="en-US" dirty="0"/>
          </a:p>
          <a:p>
            <a:pPr lvl="0"/>
            <a:r>
              <a:rPr lang="en-GB" dirty="0"/>
              <a:t>Subject to drug and alcohol tests.</a:t>
            </a:r>
            <a:endParaRPr lang="en-US" dirty="0"/>
          </a:p>
          <a:p>
            <a:pPr lvl="0"/>
            <a:r>
              <a:rPr lang="en-GB" dirty="0"/>
              <a:t>Prohibition from going within a specified geographical area.</a:t>
            </a:r>
            <a:endParaRPr lang="en-US" dirty="0"/>
          </a:p>
          <a:p>
            <a:pPr lvl="0"/>
            <a:r>
              <a:rPr lang="en-GB" dirty="0"/>
              <a:t>No to approach any point of international departure i.e. airport.</a:t>
            </a:r>
            <a:endParaRPr lang="en-US" dirty="0"/>
          </a:p>
          <a:p>
            <a:pPr lvl="0"/>
            <a:endParaRPr lang="en-US" dirty="0"/>
          </a:p>
          <a:p>
            <a:pPr lvl="0"/>
            <a:r>
              <a:rPr lang="en-GB" dirty="0"/>
              <a:t>Once bail is granted, the accused person will be released from custody after he/she signs the bail undertaking to comply with the bail conditions.</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Bail Conditions</a:t>
            </a:r>
            <a:endParaRPr lang="en-US" b="1" dirty="0">
              <a:latin typeface="Calibri Light"/>
              <a:cs typeface="Calibri Light"/>
            </a:endParaRPr>
          </a:p>
        </p:txBody>
      </p:sp>
      <p:sp>
        <p:nvSpPr>
          <p:cNvPr id="3" name="Subtitle 2"/>
          <p:cNvSpPr>
            <a:spLocks noGrp="1"/>
          </p:cNvSpPr>
          <p:nvPr>
            <p:ph idx="1"/>
          </p:nvPr>
        </p:nvSpPr>
        <p:spPr>
          <a:xfrm>
            <a:off x="799011" y="1097280"/>
            <a:ext cx="10515600" cy="4796654"/>
          </a:xfrm>
        </p:spPr>
        <p:txBody>
          <a:bodyPr vert="horz" lIns="91440" tIns="45720" rIns="91440" bIns="45720" rtlCol="0" anchor="t">
            <a:normAutofit fontScale="92500" lnSpcReduction="10000"/>
          </a:bodyPr>
          <a:lstStyle/>
          <a:p>
            <a:pPr>
              <a:buFont typeface="Wingdings" pitchFamily="2" charset="2"/>
              <a:buChar char="Ø"/>
            </a:pPr>
            <a:r>
              <a:rPr lang="en-GB" dirty="0"/>
              <a:t>The court can only impose bail conditions that the court considers are safe enough to adequately address the bail concerns.</a:t>
            </a:r>
            <a:endParaRPr lang="en-US" dirty="0"/>
          </a:p>
          <a:p>
            <a:pPr>
              <a:buFont typeface="Wingdings" pitchFamily="2" charset="2"/>
              <a:buChar char="Ø"/>
            </a:pPr>
            <a:r>
              <a:rPr lang="en-GB" dirty="0"/>
              <a:t>The bail conditions the court imposes must be:</a:t>
            </a:r>
            <a:endParaRPr lang="en-US" dirty="0"/>
          </a:p>
          <a:p>
            <a:endParaRPr lang="en-US" dirty="0"/>
          </a:p>
          <a:p>
            <a:r>
              <a:rPr lang="en-GB" dirty="0"/>
              <a:t>Reasonable and proportionate to the offence</a:t>
            </a:r>
            <a:endParaRPr lang="en-US" dirty="0"/>
          </a:p>
          <a:p>
            <a:r>
              <a:rPr lang="en-GB" dirty="0"/>
              <a:t>Appropriate to the bail concerns</a:t>
            </a:r>
            <a:endParaRPr lang="en-US" dirty="0"/>
          </a:p>
          <a:p>
            <a:r>
              <a:rPr lang="en-GB" dirty="0"/>
              <a:t>No more onerous than necessary</a:t>
            </a:r>
            <a:endParaRPr lang="en-US" dirty="0"/>
          </a:p>
          <a:p>
            <a:r>
              <a:rPr lang="en-GB" dirty="0"/>
              <a:t>Reasonably practicable for the accused person to comply with</a:t>
            </a:r>
            <a:endParaRPr lang="en-US" dirty="0"/>
          </a:p>
          <a:p>
            <a:r>
              <a:rPr lang="en-GB" dirty="0"/>
              <a:t>There must be reasonable grounds to believe that the conditions are likely to be complied with (these are considered </a:t>
            </a:r>
            <a:r>
              <a:rPr lang="en-GB" i="1" dirty="0"/>
              <a:t>section 20A factors of the Bail Act 2013 </a:t>
            </a:r>
            <a:r>
              <a:rPr lang="en-GB" dirty="0"/>
              <a:t>(NSW)).</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How to Get Bail?</a:t>
            </a:r>
            <a:br>
              <a:rPr lang="en-US" dirty="0"/>
            </a:br>
            <a:endParaRPr lang="en-US" b="1" dirty="0">
              <a:latin typeface="Calibri Light"/>
              <a:cs typeface="Calibri Light"/>
            </a:endParaRPr>
          </a:p>
        </p:txBody>
      </p:sp>
      <p:sp>
        <p:nvSpPr>
          <p:cNvPr id="3" name="Subtitle 2"/>
          <p:cNvSpPr>
            <a:spLocks noGrp="1"/>
          </p:cNvSpPr>
          <p:nvPr>
            <p:ph idx="1"/>
          </p:nvPr>
        </p:nvSpPr>
        <p:spPr>
          <a:xfrm>
            <a:off x="799011" y="731520"/>
            <a:ext cx="10515600" cy="5162414"/>
          </a:xfrm>
        </p:spPr>
        <p:txBody>
          <a:bodyPr vert="horz" lIns="91440" tIns="45720" rIns="91440" bIns="45720" rtlCol="0" anchor="t">
            <a:normAutofit fontScale="92500" lnSpcReduction="20000"/>
          </a:bodyPr>
          <a:lstStyle/>
          <a:p>
            <a:pPr>
              <a:buFont typeface="Wingdings" pitchFamily="2" charset="2"/>
              <a:buChar char="Ø"/>
            </a:pPr>
            <a:r>
              <a:rPr lang="en-GB" dirty="0"/>
              <a:t>Bail will be granted by a Court if you can satisfy the following two tests in court (NSW):</a:t>
            </a:r>
            <a:endParaRPr lang="en-US" dirty="0"/>
          </a:p>
          <a:p>
            <a:pPr lvl="0">
              <a:buNone/>
            </a:pPr>
            <a:r>
              <a:rPr lang="en-GB" dirty="0"/>
              <a:t>1. Show Cause Test (only applies it it’s a ‘show cause’ offence)</a:t>
            </a:r>
            <a:endParaRPr lang="en-US" dirty="0"/>
          </a:p>
          <a:p>
            <a:pPr lvl="0">
              <a:buNone/>
            </a:pPr>
            <a:r>
              <a:rPr lang="en-GB" dirty="0"/>
              <a:t>2. Unacceptable Risk Test</a:t>
            </a:r>
            <a:endParaRPr lang="en-US" dirty="0"/>
          </a:p>
          <a:p>
            <a:r>
              <a:rPr lang="en-GB" b="1" dirty="0"/>
              <a:t>How to Pass the Show Cause Test</a:t>
            </a:r>
            <a:endParaRPr lang="en-US" dirty="0"/>
          </a:p>
          <a:p>
            <a:r>
              <a:rPr lang="en-GB" dirty="0"/>
              <a:t>To be granted bail, the ‘show cause’ test is the first test the court must be satisfied with before moving to the next step (being the unacceptable risk test) in order to be able to grant bail to an accused person.</a:t>
            </a:r>
            <a:endParaRPr lang="en-US" dirty="0"/>
          </a:p>
          <a:p>
            <a:r>
              <a:rPr lang="en-GB" dirty="0"/>
              <a:t>The court is only required to be satisfied as to the ‘show cause’ test if the charge is a ‘show cause offence’ outlined in </a:t>
            </a:r>
            <a:r>
              <a:rPr lang="en-GB" i="1" dirty="0"/>
              <a:t>section 16B Bail Act 2013 </a:t>
            </a:r>
            <a:r>
              <a:rPr lang="en-GB" dirty="0"/>
              <a:t>(NSW).</a:t>
            </a:r>
          </a:p>
          <a:p>
            <a:r>
              <a:rPr lang="en-GB" dirty="0"/>
              <a:t>The show cause test requires the accused person to ‘show cause’ or give sufficient reasons to the court as to why it would be unjustified to keep the accused person on remand in jail (without bail) during the court case proceedings.</a:t>
            </a:r>
            <a:endParaRPr lang="en-US" dirty="0"/>
          </a:p>
          <a:p>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What is a ‘show cause’ offence?</a:t>
            </a:r>
            <a:br>
              <a:rPr lang="en-US" dirty="0"/>
            </a:b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A charge that is punishable by life imprisonment; or</a:t>
            </a:r>
            <a:endParaRPr lang="en-US" dirty="0"/>
          </a:p>
          <a:p>
            <a:r>
              <a:rPr lang="en-GB" dirty="0"/>
              <a:t>Certain serious charges (such as a charge of a sexual nature with a minor, or one that involves firearms or weapons); or</a:t>
            </a:r>
            <a:endParaRPr lang="en-US" dirty="0"/>
          </a:p>
          <a:p>
            <a:r>
              <a:rPr lang="en-GB" dirty="0"/>
              <a:t>A serious personal violence offence, where you have been convicted previously of the same; or</a:t>
            </a:r>
            <a:endParaRPr lang="en-US" dirty="0"/>
          </a:p>
          <a:p>
            <a:r>
              <a:rPr lang="en-GB" dirty="0"/>
              <a:t>Certain drug charges; or</a:t>
            </a:r>
            <a:endParaRPr lang="en-US" dirty="0"/>
          </a:p>
          <a:p>
            <a:r>
              <a:rPr lang="en-GB" dirty="0"/>
              <a:t>A charge that is punishable of a term of imprisonment of 5 or more years, and at time of this charge you were on bail or on parole.</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What is a ‘show cause’ offence?</a:t>
            </a:r>
            <a:endParaRPr lang="en-US" b="1" dirty="0">
              <a:latin typeface="Calibri Light"/>
              <a:cs typeface="Calibri Light"/>
            </a:endParaRPr>
          </a:p>
        </p:txBody>
      </p:sp>
      <p:sp>
        <p:nvSpPr>
          <p:cNvPr id="3" name="Subtitle 2"/>
          <p:cNvSpPr>
            <a:spLocks noGrp="1"/>
          </p:cNvSpPr>
          <p:nvPr>
            <p:ph idx="1"/>
          </p:nvPr>
        </p:nvSpPr>
        <p:spPr>
          <a:xfrm>
            <a:off x="799011" y="1031966"/>
            <a:ext cx="10515600" cy="4861968"/>
          </a:xfrm>
        </p:spPr>
        <p:txBody>
          <a:bodyPr vert="horz" lIns="91440" tIns="45720" rIns="91440" bIns="45720" rtlCol="0" anchor="t">
            <a:normAutofit fontScale="92500" lnSpcReduction="10000"/>
          </a:bodyPr>
          <a:lstStyle/>
          <a:p>
            <a:pPr fontAlgn="t"/>
            <a:r>
              <a:rPr lang="en-US" dirty="0"/>
              <a:t>You committed an offence while on bail (not including simple offences, for example offences punishable by fines only).</a:t>
            </a:r>
          </a:p>
          <a:p>
            <a:pPr fontAlgn="t"/>
            <a:r>
              <a:rPr lang="en-US" dirty="0"/>
              <a:t>You committed an offence against the Bail Act (most commonly failing to appear in accordance with a bail undertaking or breaching a bail condition in another way).</a:t>
            </a:r>
          </a:p>
          <a:p>
            <a:pPr fontAlgn="t"/>
            <a:r>
              <a:rPr lang="en-US" dirty="0"/>
              <a:t>You committed an offence while armed with a weapon (including a firearm or explosive).</a:t>
            </a:r>
          </a:p>
          <a:p>
            <a:pPr fontAlgn="t"/>
            <a:r>
              <a:rPr lang="en-US" dirty="0"/>
              <a:t>You committed certain offences relating to </a:t>
            </a:r>
            <a:r>
              <a:rPr lang="en-US" dirty="0" err="1"/>
              <a:t>organised</a:t>
            </a:r>
            <a:r>
              <a:rPr lang="en-US" dirty="0"/>
              <a:t> crime.</a:t>
            </a:r>
          </a:p>
          <a:p>
            <a:pPr fontAlgn="t"/>
            <a:r>
              <a:rPr lang="en-US" dirty="0"/>
              <a:t>You committed an offence punishable by mandatory life imprisonment.</a:t>
            </a:r>
          </a:p>
          <a:p>
            <a:pPr fontAlgn="t"/>
            <a:r>
              <a:rPr lang="en-US" dirty="0"/>
              <a:t>You might also find yourself in a show cause situation if you are charged as being a member of a prescribed </a:t>
            </a:r>
            <a:r>
              <a:rPr lang="en-US" dirty="0" err="1"/>
              <a:t>organisation</a:t>
            </a:r>
            <a:r>
              <a:rPr lang="en-US" dirty="0"/>
              <a:t>, for example an outlaw motorcycle gang.</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0445"/>
            <a:ext cx="10515600" cy="1084218"/>
          </a:xfrm>
        </p:spPr>
        <p:txBody>
          <a:bodyPr>
            <a:normAutofit fontScale="90000"/>
          </a:bodyPr>
          <a:lstStyle/>
          <a:p>
            <a:pPr algn="ctr"/>
            <a:r>
              <a:rPr lang="en-GB" b="1" dirty="0"/>
              <a:t>How to Pass the Unacceptable Risk Test (NSW)</a:t>
            </a:r>
            <a:br>
              <a:rPr lang="en-US" dirty="0"/>
            </a:b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To be granted bail, the unacceptable risk test is considered the second test for the court to be satisfied with in order to grant bail to an accused person who makes a bail application.</a:t>
            </a:r>
            <a:endParaRPr lang="en-US" dirty="0"/>
          </a:p>
          <a:p>
            <a:r>
              <a:rPr lang="en-GB" dirty="0"/>
              <a:t>If the charge is a ‘show cause offence’, then the court will only consider the unacceptable risk test if the first test (‘show cause’ test) is satisfied first.</a:t>
            </a:r>
            <a:endParaRPr lang="en-US" dirty="0"/>
          </a:p>
          <a:p>
            <a:r>
              <a:rPr lang="en-GB" dirty="0"/>
              <a:t>If the charge is not a ‘show cause offence’ then the court will skip straight to considering the unacceptable risk test, to determine bail.</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How to Pass the Unacceptable Risk Test (NSW)</a:t>
            </a:r>
            <a:endParaRPr lang="en-US" b="1" dirty="0">
              <a:latin typeface="Calibri Light"/>
              <a:cs typeface="Calibri Light"/>
            </a:endParaRPr>
          </a:p>
        </p:txBody>
      </p:sp>
      <p:sp>
        <p:nvSpPr>
          <p:cNvPr id="3" name="Subtitle 2"/>
          <p:cNvSpPr>
            <a:spLocks noGrp="1"/>
          </p:cNvSpPr>
          <p:nvPr>
            <p:ph idx="1"/>
          </p:nvPr>
        </p:nvSpPr>
        <p:spPr>
          <a:xfrm>
            <a:off x="287382" y="1071154"/>
            <a:ext cx="11534503" cy="4822780"/>
          </a:xfrm>
        </p:spPr>
        <p:txBody>
          <a:bodyPr vert="horz" lIns="91440" tIns="45720" rIns="91440" bIns="45720" rtlCol="0" anchor="t">
            <a:normAutofit/>
          </a:bodyPr>
          <a:lstStyle/>
          <a:p>
            <a:r>
              <a:rPr lang="en-GB" dirty="0"/>
              <a:t>The unacceptable risk test requires the accused person to convince the court to accept that there are no unacceptable risks associated with granted bail to the accused person.</a:t>
            </a:r>
            <a:endParaRPr lang="en-US" dirty="0"/>
          </a:p>
          <a:p>
            <a:r>
              <a:rPr lang="en-GB" dirty="0"/>
              <a:t>How is this done? An experienced bail lawyer or criminal lawyer will need to convince the Judge or Magistrate that the bail concerns can be sufficiently reduced or mitigated after considering the following factors of the accused person’s case:</a:t>
            </a:r>
            <a:endParaRPr lang="en-US" dirty="0"/>
          </a:p>
          <a:p>
            <a:r>
              <a:rPr lang="en-GB" dirty="0"/>
              <a:t>Current or upcoming job; close relationship with family or partner; criminal history, background</a:t>
            </a:r>
            <a:endParaRPr lang="en-US" dirty="0"/>
          </a:p>
          <a:p>
            <a:r>
              <a:rPr lang="en-GB" dirty="0"/>
              <a:t>Strength or weakness of police case</a:t>
            </a:r>
            <a:endParaRPr lang="en-US" dirty="0"/>
          </a:p>
          <a:p>
            <a:endParaRPr lang="en-GB" sz="3400" dirty="0"/>
          </a:p>
          <a:p>
            <a:endParaRPr lang="en-GB" sz="3400" dirty="0"/>
          </a:p>
          <a:p>
            <a:endParaRPr lang="en-US" sz="3400"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How to Pass the Unacceptable Risk Test (NSW)</a:t>
            </a:r>
            <a:endParaRPr lang="en-US" b="1" dirty="0">
              <a:latin typeface="Calibri Light"/>
              <a:cs typeface="Calibri Light"/>
            </a:endParaRPr>
          </a:p>
        </p:txBody>
      </p:sp>
      <p:sp>
        <p:nvSpPr>
          <p:cNvPr id="3" name="Subtitle 2"/>
          <p:cNvSpPr>
            <a:spLocks noGrp="1"/>
          </p:cNvSpPr>
          <p:nvPr>
            <p:ph idx="1"/>
          </p:nvPr>
        </p:nvSpPr>
        <p:spPr>
          <a:xfrm>
            <a:off x="287382" y="1410789"/>
            <a:ext cx="11534503" cy="4483145"/>
          </a:xfrm>
        </p:spPr>
        <p:txBody>
          <a:bodyPr vert="horz" lIns="91440" tIns="45720" rIns="91440" bIns="45720" rtlCol="0" anchor="t">
            <a:normAutofit/>
          </a:bodyPr>
          <a:lstStyle/>
          <a:p>
            <a:r>
              <a:rPr lang="en-GB" dirty="0"/>
              <a:t>Seriousness and nature of offence</a:t>
            </a:r>
            <a:endParaRPr lang="en-US" dirty="0"/>
          </a:p>
          <a:p>
            <a:r>
              <a:rPr lang="en-GB" dirty="0"/>
              <a:t>History of violence</a:t>
            </a:r>
            <a:endParaRPr lang="en-US" dirty="0"/>
          </a:p>
          <a:p>
            <a:r>
              <a:rPr lang="en-GB" dirty="0"/>
              <a:t>Whether he/she previously committed a serious offence while on bail</a:t>
            </a:r>
            <a:endParaRPr lang="en-US" dirty="0"/>
          </a:p>
          <a:p>
            <a:r>
              <a:rPr lang="en-GB" dirty="0"/>
              <a:t>Whether he/she has previously breached any past bail conditions, AVO’s, parole of good behaviour bonds</a:t>
            </a:r>
          </a:p>
          <a:p>
            <a:pPr lvl="0"/>
            <a:r>
              <a:rPr lang="en-GB" dirty="0"/>
              <a:t>If there is an “unacceptable risk”, the court will refuse bail.</a:t>
            </a:r>
            <a:endParaRPr lang="en-US" dirty="0"/>
          </a:p>
          <a:p>
            <a:endParaRPr lang="en-GB" sz="3400" dirty="0"/>
          </a:p>
          <a:p>
            <a:endParaRPr lang="en-GB" sz="3400" dirty="0"/>
          </a:p>
          <a:p>
            <a:endParaRPr lang="en-US" sz="3400"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
        <p:nvSpPr>
          <p:cNvPr id="5" name="Title 4">
            <a:extLst>
              <a:ext uri="{FF2B5EF4-FFF2-40B4-BE49-F238E27FC236}">
                <a16:creationId xmlns:a16="http://schemas.microsoft.com/office/drawing/2014/main" id="{E3B9D9C8-66C8-48F2-BA90-E026B15C7D1E}"/>
              </a:ext>
            </a:extLst>
          </p:cNvPr>
          <p:cNvSpPr>
            <a:spLocks noGrp="1"/>
          </p:cNvSpPr>
          <p:nvPr>
            <p:ph type="title"/>
          </p:nvPr>
        </p:nvSpPr>
        <p:spPr>
          <a:xfrm>
            <a:off x="838200" y="2268"/>
            <a:ext cx="10515600" cy="1325563"/>
          </a:xfrm>
        </p:spPr>
        <p:txBody>
          <a:bodyPr/>
          <a:lstStyle/>
          <a:p>
            <a:pPr algn="ctr"/>
            <a:r>
              <a:rPr lang="en-US" b="1" dirty="0">
                <a:latin typeface="Abadi Extra Light"/>
                <a:cs typeface="Calibri Light"/>
              </a:rPr>
              <a:t>Acknowledgement of Country</a:t>
            </a:r>
            <a:endParaRPr lang="en-US" b="1" dirty="0">
              <a:latin typeface="Abadi Extra Light"/>
              <a:cs typeface="Arial"/>
            </a:endParaRPr>
          </a:p>
        </p:txBody>
      </p:sp>
      <p:sp>
        <p:nvSpPr>
          <p:cNvPr id="6" name="Content Placeholder 5">
            <a:extLst>
              <a:ext uri="{FF2B5EF4-FFF2-40B4-BE49-F238E27FC236}">
                <a16:creationId xmlns:a16="http://schemas.microsoft.com/office/drawing/2014/main" id="{F31BB6F7-BDDC-4CF0-AAA6-561464125576}"/>
              </a:ext>
            </a:extLst>
          </p:cNvPr>
          <p:cNvSpPr>
            <a:spLocks noGrp="1"/>
          </p:cNvSpPr>
          <p:nvPr>
            <p:ph idx="1"/>
          </p:nvPr>
        </p:nvSpPr>
        <p:spPr>
          <a:xfrm>
            <a:off x="838200" y="1259567"/>
            <a:ext cx="10515600" cy="1172710"/>
          </a:xfrm>
        </p:spPr>
        <p:txBody>
          <a:bodyPr vert="horz" lIns="91440" tIns="45720" rIns="91440" bIns="45720" rtlCol="0" anchor="t">
            <a:normAutofit/>
          </a:bodyPr>
          <a:lstStyle/>
          <a:p>
            <a:pPr marL="0" indent="0" algn="ctr">
              <a:buNone/>
            </a:pPr>
            <a:r>
              <a:rPr lang="en-US" sz="2200" dirty="0">
                <a:latin typeface="Abadi Extra Light"/>
                <a:cs typeface="Calibri" panose="020F0502020204030204"/>
              </a:rPr>
              <a:t>We acknowledge the traditional owners of the land on which Tranby stands, the Gadigal people of the Eora nation. We pay our respects to their Elders both past and present, who remain the traditional knowledge holders of this land.</a:t>
            </a:r>
            <a:endParaRPr lang="en-US" sz="2200" dirty="0">
              <a:cs typeface="Calibri" panose="020F0502020204030204"/>
            </a:endParaRPr>
          </a:p>
        </p:txBody>
      </p:sp>
      <p:pic>
        <p:nvPicPr>
          <p:cNvPr id="7" name="Picture 7" descr="Logo&#10;&#10;Description automatically generated">
            <a:extLst>
              <a:ext uri="{FF2B5EF4-FFF2-40B4-BE49-F238E27FC236}">
                <a16:creationId xmlns:a16="http://schemas.microsoft.com/office/drawing/2014/main" id="{CA323A0C-30B3-4CE2-8AA1-654D1EDEDCDC}"/>
              </a:ext>
            </a:extLst>
          </p:cNvPr>
          <p:cNvPicPr>
            <a:picLocks noChangeAspect="1"/>
          </p:cNvPicPr>
          <p:nvPr/>
        </p:nvPicPr>
        <p:blipFill>
          <a:blip r:embed="rId3" cstate="print"/>
          <a:stretch>
            <a:fillRect/>
          </a:stretch>
        </p:blipFill>
        <p:spPr>
          <a:xfrm>
            <a:off x="834572" y="2599300"/>
            <a:ext cx="3018971" cy="1820091"/>
          </a:xfrm>
          <a:prstGeom prst="rect">
            <a:avLst/>
          </a:prstGeom>
        </p:spPr>
      </p:pic>
      <p:pic>
        <p:nvPicPr>
          <p:cNvPr id="8" name="Picture 8" descr="Logo&#10;&#10;Description automatically generated">
            <a:extLst>
              <a:ext uri="{FF2B5EF4-FFF2-40B4-BE49-F238E27FC236}">
                <a16:creationId xmlns:a16="http://schemas.microsoft.com/office/drawing/2014/main" id="{1BC332BB-68A7-4487-B2B2-BEF04DC9B491}"/>
              </a:ext>
            </a:extLst>
          </p:cNvPr>
          <p:cNvPicPr>
            <a:picLocks noChangeAspect="1"/>
          </p:cNvPicPr>
          <p:nvPr/>
        </p:nvPicPr>
        <p:blipFill>
          <a:blip r:embed="rId4" cstate="print"/>
          <a:stretch>
            <a:fillRect/>
          </a:stretch>
        </p:blipFill>
        <p:spPr>
          <a:xfrm>
            <a:off x="8345715" y="2594428"/>
            <a:ext cx="3004457" cy="1828800"/>
          </a:xfrm>
          <a:prstGeom prst="rect">
            <a:avLst/>
          </a:prstGeom>
        </p:spPr>
      </p:pic>
      <p:sp>
        <p:nvSpPr>
          <p:cNvPr id="12" name="Content Placeholder 5">
            <a:extLst>
              <a:ext uri="{FF2B5EF4-FFF2-40B4-BE49-F238E27FC236}">
                <a16:creationId xmlns:a16="http://schemas.microsoft.com/office/drawing/2014/main" id="{4C6880C8-25CD-440D-9138-6D05168946A0}"/>
              </a:ext>
            </a:extLst>
          </p:cNvPr>
          <p:cNvSpPr txBox="1">
            <a:spLocks/>
          </p:cNvSpPr>
          <p:nvPr/>
        </p:nvSpPr>
        <p:spPr>
          <a:xfrm>
            <a:off x="838200" y="4851853"/>
            <a:ext cx="10515600" cy="867910"/>
          </a:xfrm>
          <a:prstGeom prst="rect">
            <a:avLst/>
          </a:prstGeom>
        </p:spPr>
        <p:txBody>
          <a:bodyPr vert="horz" lIns="91440" tIns="45720" rIns="91440" bIns="45720" rtlCol="0" anchor="t">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dirty="0">
                <a:latin typeface="Abadi Extra Light"/>
                <a:cs typeface="Calibri" panose="020F0502020204030204"/>
              </a:rPr>
              <a:t>We proudly extend this respect to all current and emerging leaders around Australia, for they hold the memories, the traditions, the culture and the future of their people.</a:t>
            </a:r>
            <a:endParaRPr lang="en-US" sz="2200" dirty="0"/>
          </a:p>
        </p:txBody>
      </p:sp>
      <p:pic>
        <p:nvPicPr>
          <p:cNvPr id="33" name="Picture 39">
            <a:extLst>
              <a:ext uri="{FF2B5EF4-FFF2-40B4-BE49-F238E27FC236}">
                <a16:creationId xmlns:a16="http://schemas.microsoft.com/office/drawing/2014/main" id="{E79F4BB7-B804-4135-9733-CFDC4B3DE377}"/>
              </a:ext>
            </a:extLst>
          </p:cNvPr>
          <p:cNvPicPr>
            <a:picLocks noChangeAspect="1"/>
          </p:cNvPicPr>
          <p:nvPr/>
        </p:nvPicPr>
        <p:blipFill>
          <a:blip r:embed="rId5" cstate="print"/>
          <a:stretch>
            <a:fillRect/>
          </a:stretch>
        </p:blipFill>
        <p:spPr>
          <a:xfrm>
            <a:off x="4724400" y="3078480"/>
            <a:ext cx="2743200" cy="1005840"/>
          </a:xfrm>
          <a:prstGeom prst="rect">
            <a:avLst/>
          </a:prstGeom>
        </p:spPr>
      </p:pic>
    </p:spTree>
    <p:extLst>
      <p:ext uri="{BB962C8B-B14F-4D97-AF65-F5344CB8AC3E}">
        <p14:creationId xmlns:p14="http://schemas.microsoft.com/office/powerpoint/2010/main" val="141556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Sufficient Reasons</a:t>
            </a:r>
          </a:p>
        </p:txBody>
      </p:sp>
      <p:sp>
        <p:nvSpPr>
          <p:cNvPr id="3" name="Subtitle 2"/>
          <p:cNvSpPr>
            <a:spLocks noGrp="1"/>
          </p:cNvSpPr>
          <p:nvPr>
            <p:ph idx="1"/>
          </p:nvPr>
        </p:nvSpPr>
        <p:spPr>
          <a:xfrm>
            <a:off x="799011" y="1351722"/>
            <a:ext cx="10515600" cy="4542212"/>
          </a:xfrm>
        </p:spPr>
        <p:txBody>
          <a:bodyPr vert="horz" lIns="91440" tIns="45720" rIns="91440" bIns="45720" rtlCol="0" anchor="t">
            <a:normAutofit fontScale="25000" lnSpcReduction="20000"/>
          </a:bodyPr>
          <a:lstStyle/>
          <a:p>
            <a:pPr>
              <a:buFont typeface="Wingdings" pitchFamily="2" charset="2"/>
              <a:buChar char="Ø"/>
            </a:pPr>
            <a:r>
              <a:rPr lang="en-GB" sz="11200" dirty="0"/>
              <a:t>The bail application should be prepared in a way that best outlines the main reasons why continued detention of the accused person would be unjustified</a:t>
            </a:r>
          </a:p>
          <a:p>
            <a:pPr>
              <a:buFont typeface="Wingdings" pitchFamily="2" charset="2"/>
              <a:buChar char="Ø"/>
            </a:pPr>
            <a:r>
              <a:rPr lang="en-GB" sz="11200" dirty="0"/>
              <a:t>Some of the reasons may include outlining:</a:t>
            </a:r>
            <a:endParaRPr lang="en-US" sz="11200" dirty="0"/>
          </a:p>
          <a:p>
            <a:r>
              <a:rPr lang="en-GB" sz="11200" dirty="0"/>
              <a:t>Weaknesses of the police evidence.</a:t>
            </a:r>
            <a:endParaRPr lang="en-US" sz="11200" dirty="0"/>
          </a:p>
          <a:p>
            <a:r>
              <a:rPr lang="en-GB" sz="11200" dirty="0"/>
              <a:t>How long you would end up remaining in jail if refused bail by the time the case finalises.</a:t>
            </a:r>
            <a:endParaRPr lang="en-US" sz="11200" dirty="0"/>
          </a:p>
          <a:p>
            <a:r>
              <a:rPr lang="en-GB" sz="11200" dirty="0"/>
              <a:t>Your special needs, medical or otherwise, that won’t be available in jail.</a:t>
            </a:r>
            <a:endParaRPr lang="en-US" sz="11200" dirty="0"/>
          </a:p>
          <a:p>
            <a:r>
              <a:rPr lang="en-GB" sz="11200" dirty="0"/>
              <a:t>Any strong reasons why you need to remain in the community, including to prepare your case, attend a rehabilitation program (in-patient or out-patient basis).</a:t>
            </a:r>
            <a:endParaRPr lang="en-US" sz="11200" dirty="0"/>
          </a:p>
          <a:p>
            <a:endParaRPr lang="en-US" sz="9600"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Section 18 factors (NSW)</a:t>
            </a:r>
            <a:endParaRPr lang="en-US" b="1" dirty="0">
              <a:latin typeface="Calibri Light"/>
              <a:cs typeface="Calibri Light"/>
            </a:endParaRPr>
          </a:p>
        </p:txBody>
      </p:sp>
      <p:sp>
        <p:nvSpPr>
          <p:cNvPr id="3" name="Subtitle 2"/>
          <p:cNvSpPr>
            <a:spLocks noGrp="1"/>
          </p:cNvSpPr>
          <p:nvPr>
            <p:ph idx="1"/>
          </p:nvPr>
        </p:nvSpPr>
        <p:spPr>
          <a:xfrm>
            <a:off x="799011" y="992777"/>
            <a:ext cx="10515600" cy="4901157"/>
          </a:xfrm>
        </p:spPr>
        <p:txBody>
          <a:bodyPr vert="horz" lIns="91440" tIns="45720" rIns="91440" bIns="45720" rtlCol="0" anchor="t">
            <a:normAutofit fontScale="77500" lnSpcReduction="20000"/>
          </a:bodyPr>
          <a:lstStyle/>
          <a:p>
            <a:pPr>
              <a:buFont typeface="Wingdings" pitchFamily="2" charset="2"/>
              <a:buChar char="Ø"/>
            </a:pPr>
            <a:r>
              <a:rPr lang="en-GB" dirty="0"/>
              <a:t>In convincing the court why your continued detention is not justified, you should be prepared to address the court on the following main points referred to as section 18 factors:</a:t>
            </a:r>
            <a:endParaRPr lang="en-US" dirty="0"/>
          </a:p>
          <a:p>
            <a:r>
              <a:rPr lang="en-GB" dirty="0"/>
              <a:t>Your criminal history, your background, community ties</a:t>
            </a:r>
            <a:endParaRPr lang="en-US" dirty="0"/>
          </a:p>
          <a:p>
            <a:r>
              <a:rPr lang="en-GB" dirty="0"/>
              <a:t>The weakness or strength of the police case so far</a:t>
            </a:r>
            <a:endParaRPr lang="en-US" dirty="0"/>
          </a:p>
          <a:p>
            <a:r>
              <a:rPr lang="en-GB" dirty="0"/>
              <a:t>The seriousness of the alleged offence</a:t>
            </a:r>
            <a:endParaRPr lang="en-US" dirty="0"/>
          </a:p>
          <a:p>
            <a:r>
              <a:rPr lang="en-GB" dirty="0"/>
              <a:t>Whether you have a history of violence and whether you have previously committed offences while on bail, or any history of not complying with court orders</a:t>
            </a:r>
            <a:endParaRPr lang="en-US" dirty="0"/>
          </a:p>
          <a:p>
            <a:r>
              <a:rPr lang="en-GB" dirty="0"/>
              <a:t>Whether you have any criminal associations</a:t>
            </a:r>
            <a:endParaRPr lang="en-US" dirty="0"/>
          </a:p>
          <a:p>
            <a:r>
              <a:rPr lang="en-GB" dirty="0"/>
              <a:t>Likely period you will end up spending in prison if refused bail pending your court case</a:t>
            </a:r>
            <a:endParaRPr lang="en-US" dirty="0"/>
          </a:p>
          <a:p>
            <a:r>
              <a:rPr lang="en-GB" dirty="0"/>
              <a:t>Likelihood of you getting a prison sentence if found guilty and sentenced in court later</a:t>
            </a:r>
            <a:endParaRPr lang="en-US" dirty="0"/>
          </a:p>
          <a:p>
            <a:r>
              <a:rPr lang="en-GB" dirty="0"/>
              <a:t>Any vulnerability or needs you have i.e. being aboriginal, your youth, mental health issues or other health problems</a:t>
            </a:r>
            <a:endParaRPr lang="en-US" dirty="0"/>
          </a:p>
          <a:p>
            <a:r>
              <a:rPr lang="en-GB" dirty="0"/>
              <a:t>Need to be free for other reasons, including prepare your case with your lawyer</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8010"/>
            <a:ext cx="10515600" cy="744583"/>
          </a:xfrm>
        </p:spPr>
        <p:txBody>
          <a:bodyPr>
            <a:normAutofit fontScale="90000"/>
          </a:bodyPr>
          <a:lstStyle/>
          <a:p>
            <a:pPr algn="ctr"/>
            <a:r>
              <a:rPr lang="en-GB" b="1" dirty="0"/>
              <a:t>‘Right to Release Offence’?</a:t>
            </a:r>
            <a:br>
              <a:rPr lang="en-US" dirty="0"/>
            </a:br>
            <a:endParaRPr lang="en-US" b="1" dirty="0">
              <a:latin typeface="Calibri Light"/>
              <a:cs typeface="Calibri Light"/>
            </a:endParaRPr>
          </a:p>
        </p:txBody>
      </p:sp>
      <p:sp>
        <p:nvSpPr>
          <p:cNvPr id="3" name="Subtitle 2"/>
          <p:cNvSpPr>
            <a:spLocks noGrp="1"/>
          </p:cNvSpPr>
          <p:nvPr>
            <p:ph idx="1"/>
          </p:nvPr>
        </p:nvSpPr>
        <p:spPr>
          <a:xfrm>
            <a:off x="483326" y="1110343"/>
            <a:ext cx="10831285" cy="4783591"/>
          </a:xfrm>
        </p:spPr>
        <p:txBody>
          <a:bodyPr vert="horz" lIns="91440" tIns="45720" rIns="91440" bIns="45720" rtlCol="0" anchor="t">
            <a:normAutofit/>
          </a:bodyPr>
          <a:lstStyle/>
          <a:p>
            <a:pPr lvl="0"/>
            <a:r>
              <a:rPr lang="en-GB" dirty="0"/>
              <a:t>For certain offences, the court is not allowed to refuse bail. If an accused person is faced with an charge considered to a “right to release offence”, bail must be granted.</a:t>
            </a:r>
            <a:endParaRPr lang="en-US" dirty="0"/>
          </a:p>
          <a:p>
            <a:r>
              <a:rPr lang="en-GB" dirty="0"/>
              <a:t>A ‘right to release offence’ means, the court must grant bail if an accused person is charged with this type of offence in NSW.</a:t>
            </a:r>
            <a:endParaRPr lang="en-US" dirty="0"/>
          </a:p>
          <a:p>
            <a:r>
              <a:rPr lang="en-GB" dirty="0"/>
              <a:t>The court </a:t>
            </a:r>
            <a:r>
              <a:rPr lang="en-GB" i="1" dirty="0"/>
              <a:t>must </a:t>
            </a:r>
            <a:r>
              <a:rPr lang="en-GB" dirty="0"/>
              <a:t>grant bail if the accused person is charged with any one of the following right to release offences:</a:t>
            </a:r>
            <a:endParaRPr lang="en-US" dirty="0"/>
          </a:p>
          <a:p>
            <a:pPr lvl="0"/>
            <a:r>
              <a:rPr lang="en-GB" dirty="0"/>
              <a:t>A fine only offence- These are offences that do not carry a jail sentence.</a:t>
            </a:r>
            <a:endParaRPr lang="en-US" dirty="0"/>
          </a:p>
          <a:p>
            <a:pPr lvl="0"/>
            <a:r>
              <a:rPr lang="en-GB" dirty="0"/>
              <a:t>A summary offence- An offence under the </a:t>
            </a:r>
            <a:r>
              <a:rPr lang="en-GB" i="1" dirty="0"/>
              <a:t>Summary Offences Act 1988 </a:t>
            </a:r>
            <a:r>
              <a:rPr lang="en-GB" dirty="0"/>
              <a:t>(NSW), other than an </a:t>
            </a:r>
            <a:r>
              <a:rPr lang="en-GB" i="1" dirty="0"/>
              <a:t>excluded offence</a:t>
            </a:r>
            <a:r>
              <a:rPr lang="en-GB" dirty="0"/>
              <a:t>.</a:t>
            </a:r>
            <a:endParaRPr lang="en-US" dirty="0"/>
          </a:p>
          <a:p>
            <a:pPr lvl="0"/>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61703"/>
            <a:ext cx="10515600" cy="914400"/>
          </a:xfrm>
        </p:spPr>
        <p:txBody>
          <a:bodyPr>
            <a:normAutofit fontScale="90000"/>
          </a:bodyPr>
          <a:lstStyle/>
          <a:p>
            <a:pPr lvl="0" algn="ctr"/>
            <a:r>
              <a:rPr lang="en-GB" b="1" dirty="0"/>
              <a:t>An excluded offence includes:</a:t>
            </a:r>
            <a:br>
              <a:rPr lang="en-US" dirty="0"/>
            </a:br>
            <a:endParaRPr lang="en-US" b="1" dirty="0">
              <a:latin typeface="Calibri Light"/>
              <a:cs typeface="Calibri Light"/>
            </a:endParaRPr>
          </a:p>
        </p:txBody>
      </p:sp>
      <p:sp>
        <p:nvSpPr>
          <p:cNvPr id="3" name="Subtitle 2"/>
          <p:cNvSpPr>
            <a:spLocks noGrp="1"/>
          </p:cNvSpPr>
          <p:nvPr>
            <p:ph idx="1"/>
          </p:nvPr>
        </p:nvSpPr>
        <p:spPr>
          <a:xfrm>
            <a:off x="799011" y="1298712"/>
            <a:ext cx="10515600" cy="4595221"/>
          </a:xfrm>
        </p:spPr>
        <p:txBody>
          <a:bodyPr vert="horz" lIns="91440" tIns="45720" rIns="91440" bIns="45720" rtlCol="0" anchor="t">
            <a:normAutofit fontScale="85000" lnSpcReduction="20000"/>
          </a:bodyPr>
          <a:lstStyle/>
          <a:p>
            <a:pPr lvl="0"/>
            <a:r>
              <a:rPr lang="en-GB" dirty="0"/>
              <a:t>Offence of obscene exposure if you have previously been convicted for that offence.</a:t>
            </a:r>
            <a:endParaRPr lang="en-US" dirty="0"/>
          </a:p>
          <a:p>
            <a:pPr lvl="0"/>
            <a:r>
              <a:rPr lang="en-GB" dirty="0"/>
              <a:t>An offence of violent disorder if you have previously been convicted for that offence or of a personal violence offence</a:t>
            </a:r>
            <a:endParaRPr lang="en-US" dirty="0"/>
          </a:p>
          <a:p>
            <a:pPr lvl="0"/>
            <a:r>
              <a:rPr lang="en-GB" dirty="0"/>
              <a:t>An offence relating to knives and offensive implements if you have previously been convicted for those offences or of a personal violence offence.</a:t>
            </a:r>
            <a:endParaRPr lang="en-US" dirty="0"/>
          </a:p>
          <a:p>
            <a:pPr lvl="0"/>
            <a:r>
              <a:rPr lang="en-GB" dirty="0"/>
              <a:t>An offence of custody or use of laser pointer in public place.</a:t>
            </a:r>
            <a:endParaRPr lang="en-US" dirty="0"/>
          </a:p>
          <a:p>
            <a:pPr lvl="0"/>
            <a:r>
              <a:rPr lang="en-GB" dirty="0"/>
              <a:t>An offence of loitering if you are a convicted child sexual offender near premises frequented by children.</a:t>
            </a:r>
            <a:endParaRPr lang="en-US" dirty="0"/>
          </a:p>
          <a:p>
            <a:pPr lvl="0"/>
            <a:r>
              <a:rPr lang="en-GB" dirty="0"/>
              <a:t>An offence being dealt with by conference under part 5 of the </a:t>
            </a:r>
            <a:r>
              <a:rPr lang="en-GB" i="1" dirty="0"/>
              <a:t>Young Offenders Act 1997 </a:t>
            </a:r>
            <a:r>
              <a:rPr lang="en-GB" dirty="0"/>
              <a:t>(NSW)</a:t>
            </a:r>
          </a:p>
          <a:p>
            <a:r>
              <a:rPr lang="en-GB" dirty="0"/>
              <a:t>If charged with a </a:t>
            </a:r>
            <a:r>
              <a:rPr lang="en-GB" i="1" dirty="0"/>
              <a:t>right to release offence</a:t>
            </a:r>
            <a:r>
              <a:rPr lang="en-GB" dirty="0"/>
              <a:t>, the court can refuse bail if the accused person has previously failed to comply with a bail condition/bail acknowledgement for a right to release offence.</a:t>
            </a:r>
            <a:endParaRPr lang="en-US" dirty="0"/>
          </a:p>
          <a:p>
            <a:pPr lvl="0"/>
            <a:endParaRPr lang="en-GB" dirty="0"/>
          </a:p>
          <a:p>
            <a:pPr lvl="0"/>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Breach of Bail</a:t>
            </a:r>
          </a:p>
        </p:txBody>
      </p:sp>
      <p:sp>
        <p:nvSpPr>
          <p:cNvPr id="3" name="Subtitle 2"/>
          <p:cNvSpPr>
            <a:spLocks noGrp="1"/>
          </p:cNvSpPr>
          <p:nvPr>
            <p:ph idx="1"/>
          </p:nvPr>
        </p:nvSpPr>
        <p:spPr>
          <a:xfrm>
            <a:off x="522514" y="1045029"/>
            <a:ext cx="10792097" cy="4848905"/>
          </a:xfrm>
        </p:spPr>
        <p:txBody>
          <a:bodyPr vert="horz" lIns="91440" tIns="45720" rIns="91440" bIns="45720" rtlCol="0" anchor="t">
            <a:normAutofit fontScale="92500" lnSpcReduction="20000"/>
          </a:bodyPr>
          <a:lstStyle/>
          <a:p>
            <a:r>
              <a:rPr lang="en-GB" dirty="0"/>
              <a:t>A failure to attend court when required to under a bail condition, without reasonable excuse carries a maximum penalty of 3-years jail and/or $3,300 fine.</a:t>
            </a:r>
            <a:endParaRPr lang="en-US" dirty="0"/>
          </a:p>
          <a:p>
            <a:endParaRPr lang="en-US" dirty="0"/>
          </a:p>
          <a:p>
            <a:r>
              <a:rPr lang="en-GB" dirty="0"/>
              <a:t>The maximum penalties are rarely imposed by courts, especially for first-time offenders</a:t>
            </a:r>
            <a:endParaRPr lang="en-US" dirty="0"/>
          </a:p>
          <a:p>
            <a:endParaRPr lang="en-US" dirty="0"/>
          </a:p>
          <a:p>
            <a:r>
              <a:rPr lang="en-GB" dirty="0"/>
              <a:t>If an accused person simply forgot to or was too sick to report at the police station, strict action by police can be avoided simply by calling and letting the police station know as soon as possible afterwards.</a:t>
            </a:r>
          </a:p>
          <a:p>
            <a:endParaRPr lang="en-US" dirty="0"/>
          </a:p>
          <a:p>
            <a:r>
              <a:rPr lang="en-GB" dirty="0"/>
              <a:t>If unable to report due to medical condition, the accused person can provide police with a medical certificate to avoid further action being taken.</a:t>
            </a:r>
            <a:endParaRPr lang="en-US" dirty="0"/>
          </a:p>
          <a:p>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Breach of Bail</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fontScale="92500" lnSpcReduction="10000"/>
          </a:bodyPr>
          <a:lstStyle/>
          <a:p>
            <a:r>
              <a:rPr lang="en-GB" dirty="0"/>
              <a:t>If bail conditions are breached, police can do any one of the following:</a:t>
            </a:r>
            <a:endParaRPr lang="en-US" dirty="0"/>
          </a:p>
          <a:p>
            <a:endParaRPr lang="en-US" dirty="0"/>
          </a:p>
          <a:p>
            <a:pPr lvl="0"/>
            <a:r>
              <a:rPr lang="en-GB" dirty="0"/>
              <a:t>Take no action</a:t>
            </a:r>
            <a:endParaRPr lang="en-US" dirty="0"/>
          </a:p>
          <a:p>
            <a:pPr lvl="0"/>
            <a:r>
              <a:rPr lang="en-GB" dirty="0"/>
              <a:t>Issue a warning</a:t>
            </a:r>
            <a:endParaRPr lang="en-US" dirty="0"/>
          </a:p>
          <a:p>
            <a:pPr lvl="0"/>
            <a:r>
              <a:rPr lang="en-GB" dirty="0"/>
              <a:t>Issue a notice requiring the accused person to attend court</a:t>
            </a:r>
            <a:endParaRPr lang="en-US" dirty="0"/>
          </a:p>
          <a:p>
            <a:pPr lvl="0"/>
            <a:r>
              <a:rPr lang="en-GB" dirty="0"/>
              <a:t>Issue a court attendance notice –if he/she failed to appear in court</a:t>
            </a:r>
            <a:endParaRPr lang="en-US" dirty="0"/>
          </a:p>
          <a:p>
            <a:pPr lvl="0"/>
            <a:r>
              <a:rPr lang="en-GB" dirty="0"/>
              <a:t>Arrest the accused person (without a warrant), and then take him/her to court as soon as possible</a:t>
            </a:r>
            <a:endParaRPr lang="en-US" dirty="0"/>
          </a:p>
          <a:p>
            <a:pPr lvl="0"/>
            <a:r>
              <a:rPr lang="en-GB" dirty="0"/>
              <a:t>Seek an arrest warrant and arrest the accused person before taking him/her to court as soon as possible.</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Breach of Bail</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Which one of those 6 options police take in the event of a breach of a bail condition will depend on:</a:t>
            </a:r>
            <a:endParaRPr lang="en-US" dirty="0"/>
          </a:p>
          <a:p>
            <a:endParaRPr lang="en-US" dirty="0"/>
          </a:p>
          <a:p>
            <a:r>
              <a:rPr lang="en-GB" dirty="0"/>
              <a:t>The seriousness of the breach</a:t>
            </a:r>
            <a:endParaRPr lang="en-US" dirty="0"/>
          </a:p>
          <a:p>
            <a:r>
              <a:rPr lang="en-GB" dirty="0"/>
              <a:t>Whether there was a reasonable excuse for the breach</a:t>
            </a:r>
            <a:endParaRPr lang="en-US" dirty="0"/>
          </a:p>
          <a:p>
            <a:r>
              <a:rPr lang="en-GB" dirty="0"/>
              <a:t>Personal circumstances of the accused person; and</a:t>
            </a:r>
            <a:endParaRPr lang="en-US" dirty="0"/>
          </a:p>
          <a:p>
            <a:r>
              <a:rPr lang="en-GB" dirty="0"/>
              <a:t>Whether the police officer can take another option other than arrest.</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Breach of Bail</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lnSpcReduction="10000"/>
          </a:bodyPr>
          <a:lstStyle/>
          <a:p>
            <a:r>
              <a:rPr lang="en-GB" dirty="0"/>
              <a:t>If police decide to arrest the accused person following a breach of bail, the accused person will be taken to court as soon as possible where the Judge or Magistrate can re-determine bail.</a:t>
            </a:r>
            <a:endParaRPr lang="en-US" dirty="0"/>
          </a:p>
          <a:p>
            <a:r>
              <a:rPr lang="en-GB" dirty="0"/>
              <a:t>At court, he/she can provide the court with an explanation on why bail was breached in order to persuade the Judge/Magistrate to grant bail again either with the same or amended bail conditions.</a:t>
            </a:r>
            <a:endParaRPr lang="en-US" dirty="0"/>
          </a:p>
          <a:p>
            <a:r>
              <a:rPr lang="en-GB" dirty="0"/>
              <a:t>If bail is refused, the accused person will remain in custody for the entire court case unless another bail application is made and granted later.</a:t>
            </a:r>
            <a:endParaRPr lang="en-US" dirty="0"/>
          </a:p>
          <a:p>
            <a:r>
              <a:rPr lang="en-GB" dirty="0"/>
              <a:t>Any security bond or bail bond money that was deposited by a surety can then be forfeited to the court.</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7383"/>
            <a:ext cx="10515600" cy="966650"/>
          </a:xfrm>
        </p:spPr>
        <p:txBody>
          <a:bodyPr>
            <a:normAutofit fontScale="90000"/>
          </a:bodyPr>
          <a:lstStyle/>
          <a:p>
            <a:pPr algn="ctr"/>
            <a:r>
              <a:rPr lang="en-GB" b="1" dirty="0"/>
              <a:t>How to Change Bail Conditions</a:t>
            </a:r>
            <a:br>
              <a:rPr lang="en-US" dirty="0"/>
            </a:b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Sometimes it is far too difficult, impossible or simply unnecessary to continue complying with certain bail conditions. This might be as a result of a change of circumstances i.e. new job or change of residence or health factors.</a:t>
            </a:r>
            <a:endParaRPr lang="en-US" dirty="0"/>
          </a:p>
          <a:p>
            <a:r>
              <a:rPr lang="en-GB" dirty="0"/>
              <a:t>An accused person who is out on bail can change or delete the bail conditions, but it must and can only be done by going to court for an order with sufficient grounds.</a:t>
            </a:r>
            <a:endParaRPr lang="en-US" dirty="0"/>
          </a:p>
          <a:p>
            <a:r>
              <a:rPr lang="en-GB" dirty="0"/>
              <a:t>To vary or change bail conditions, the following steps must be taken first:</a:t>
            </a:r>
            <a:endParaRPr lang="en-US" dirty="0"/>
          </a:p>
          <a:p>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How to Change Bail Conditions</a:t>
            </a: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fontScale="92500" lnSpcReduction="10000"/>
          </a:bodyPr>
          <a:lstStyle/>
          <a:p>
            <a:pPr lvl="0"/>
            <a:r>
              <a:rPr lang="en-GB" dirty="0"/>
              <a:t>Complete and lodge a variation of bail form with the Local Court. This will outline the bail conditions sought to be changed.</a:t>
            </a:r>
            <a:endParaRPr lang="en-US" dirty="0"/>
          </a:p>
          <a:p>
            <a:pPr lvl="0"/>
            <a:r>
              <a:rPr lang="en-GB" dirty="0"/>
              <a:t>Serve a copy of that form to the other side (prosecution/Office in Charge)</a:t>
            </a:r>
            <a:endParaRPr lang="en-US" dirty="0"/>
          </a:p>
          <a:p>
            <a:pPr lvl="0"/>
            <a:r>
              <a:rPr lang="en-GB" dirty="0"/>
              <a:t>The court will then list the bail variation hearing in court.</a:t>
            </a:r>
            <a:endParaRPr lang="en-US" dirty="0"/>
          </a:p>
          <a:p>
            <a:pPr lvl="0"/>
            <a:r>
              <a:rPr lang="en-GB" dirty="0"/>
              <a:t>The accused person is required to attend court where the Magistrate or Judge will hear the application. The prosecution may consent or oppose the variation.</a:t>
            </a:r>
            <a:endParaRPr lang="en-US" dirty="0"/>
          </a:p>
          <a:p>
            <a:pPr lvl="0"/>
            <a:r>
              <a:rPr lang="en-GB" dirty="0"/>
              <a:t>Court will decide whether or not to vary the bail conditions.</a:t>
            </a:r>
            <a:endParaRPr lang="en-US" dirty="0"/>
          </a:p>
          <a:p>
            <a:pPr lvl="0"/>
            <a:r>
              <a:rPr lang="en-GB" dirty="0"/>
              <a:t>Bail conditions should be practical and appropriate for the situation.</a:t>
            </a:r>
            <a:endParaRPr lang="en-US" dirty="0"/>
          </a:p>
          <a:p>
            <a:r>
              <a:rPr lang="en-GB" i="1" dirty="0"/>
              <a:t>Section 51 Bail Act 2013 </a:t>
            </a:r>
            <a:r>
              <a:rPr lang="en-GB" dirty="0"/>
              <a:t>allows the court to vary, change or delete bail conditions</a:t>
            </a:r>
            <a:endParaRPr lang="en-US" dirty="0"/>
          </a:p>
          <a:p>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Bail Legislation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i="1" dirty="0"/>
              <a:t>Bail Act 2013 </a:t>
            </a:r>
            <a:r>
              <a:rPr lang="en-GB" dirty="0"/>
              <a:t>(NSW)</a:t>
            </a:r>
          </a:p>
          <a:p>
            <a:r>
              <a:rPr lang="en-GB" i="1" dirty="0"/>
              <a:t>Bail Act 2018 </a:t>
            </a:r>
            <a:r>
              <a:rPr lang="en-GB" dirty="0"/>
              <a:t>(Vic)</a:t>
            </a:r>
          </a:p>
          <a:p>
            <a:r>
              <a:rPr lang="en-GB" i="1" dirty="0"/>
              <a:t>Bail Act 1985 </a:t>
            </a:r>
            <a:r>
              <a:rPr lang="en-GB" dirty="0"/>
              <a:t>(SA)</a:t>
            </a:r>
          </a:p>
          <a:p>
            <a:r>
              <a:rPr lang="en-GB" i="1" dirty="0"/>
              <a:t>Bail Act 1982 </a:t>
            </a:r>
            <a:r>
              <a:rPr lang="en-GB" dirty="0"/>
              <a:t>(WA)</a:t>
            </a:r>
          </a:p>
          <a:p>
            <a:r>
              <a:rPr lang="en-GB" i="1" dirty="0"/>
              <a:t>Bail Act 1980 </a:t>
            </a:r>
            <a:r>
              <a:rPr lang="en-GB" dirty="0"/>
              <a:t>(</a:t>
            </a:r>
            <a:r>
              <a:rPr lang="en-GB" dirty="0" err="1"/>
              <a:t>Qld</a:t>
            </a:r>
            <a:r>
              <a:rPr lang="en-GB" dirty="0"/>
              <a:t>)</a:t>
            </a:r>
          </a:p>
          <a:p>
            <a:r>
              <a:rPr lang="en-GB" i="1" dirty="0"/>
              <a:t>Bail </a:t>
            </a:r>
            <a:r>
              <a:rPr lang="en-GB" i="1"/>
              <a:t>Act 1994 </a:t>
            </a:r>
            <a:r>
              <a:rPr lang="en-GB" dirty="0"/>
              <a:t>(</a:t>
            </a:r>
            <a:r>
              <a:rPr lang="en-GB" dirty="0" err="1"/>
              <a:t>Tas</a:t>
            </a:r>
            <a:r>
              <a:rPr lang="en-GB" dirty="0"/>
              <a:t>)</a:t>
            </a:r>
          </a:p>
          <a:p>
            <a:r>
              <a:rPr lang="en-GB" i="1" dirty="0"/>
              <a:t>Bail Act 1982 </a:t>
            </a:r>
            <a:r>
              <a:rPr lang="en-GB" dirty="0"/>
              <a:t>(NT)</a:t>
            </a:r>
          </a:p>
          <a:p>
            <a:r>
              <a:rPr lang="en-GB" i="1" dirty="0"/>
              <a:t>Bail Act 1992 </a:t>
            </a:r>
            <a:r>
              <a:rPr lang="en-GB" dirty="0"/>
              <a:t>(ACT)</a:t>
            </a:r>
          </a:p>
          <a:p>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How is a Bail Application Made in Court</a:t>
            </a:r>
            <a:br>
              <a:rPr lang="en-US" dirty="0"/>
            </a:b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At the hearing of a bail application, the police prosecutor will hand a police facts sheet and a copy of the accused persons’ criminal record to the Court at the beginning of the bail application.</a:t>
            </a:r>
            <a:endParaRPr lang="en-US" dirty="0"/>
          </a:p>
          <a:p>
            <a:r>
              <a:rPr lang="en-GB" dirty="0"/>
              <a:t>The police facts sheet will provide reasons as to why the police have charged the accused person and the circumstances of the alleged offence. it’s important to remember that these are allegations, and are not proven.</a:t>
            </a:r>
            <a:endParaRPr lang="en-US" dirty="0"/>
          </a:p>
          <a:p>
            <a:r>
              <a:rPr lang="en-GB" dirty="0"/>
              <a:t>Documents may also be handed up to the court on behalf of the accused person in support of the bail application to be granted.</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How is a Bail Application Made in Court</a:t>
            </a:r>
            <a:br>
              <a:rPr lang="en-US" dirty="0"/>
            </a:b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After reading both sides of the material/evidence, the court will hear from the prosecutor who will either oppose or consent to bail.</a:t>
            </a:r>
            <a:endParaRPr lang="en-US" dirty="0"/>
          </a:p>
          <a:p>
            <a:r>
              <a:rPr lang="en-GB" dirty="0"/>
              <a:t>If the police prosecutor is of the view that the accused person should remain in custody, he/she will make submissions to the court outlining the reasons why bail should be refused.</a:t>
            </a:r>
            <a:endParaRPr lang="en-US" dirty="0"/>
          </a:p>
          <a:p>
            <a:r>
              <a:rPr lang="en-GB" dirty="0"/>
              <a:t>Sometimes the prosecutor will consent to granting bail. The court will still make the ultimate decision as to whether or not to grant bail.</a:t>
            </a:r>
            <a:endParaRPr lang="en-US" dirty="0"/>
          </a:p>
          <a:p>
            <a:r>
              <a:rPr lang="en-GB" dirty="0"/>
              <a:t>If the prosecutor consents to granting bail, it generally increases the chances of the court granting bail too.</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How is a Bail Application Made in Court</a:t>
            </a:r>
            <a:br>
              <a:rPr lang="en-US" dirty="0"/>
            </a:b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fontScale="92500" lnSpcReduction="20000"/>
          </a:bodyPr>
          <a:lstStyle/>
          <a:p>
            <a:r>
              <a:rPr lang="en-GB" dirty="0"/>
              <a:t>The accused person’s lawyer will then give submissions to the court as to why bail should be granted.</a:t>
            </a:r>
            <a:endParaRPr lang="en-US" dirty="0"/>
          </a:p>
          <a:p>
            <a:r>
              <a:rPr lang="en-GB" dirty="0"/>
              <a:t>Here, the aim is to outline to the court why bail should be granted with evidence to back up everything that is said by the lawyer for the accused person.</a:t>
            </a:r>
            <a:endParaRPr lang="en-US" dirty="0"/>
          </a:p>
          <a:p>
            <a:r>
              <a:rPr lang="en-GB" dirty="0"/>
              <a:t>Each of the court’s bail concerns should be addressed by the accused persons’ lawyer to the court so that the court can have enough confidence in granting bail.</a:t>
            </a:r>
            <a:endParaRPr lang="en-US" dirty="0"/>
          </a:p>
          <a:p>
            <a:r>
              <a:rPr lang="en-GB" dirty="0"/>
              <a:t>Once all of the submissions and material have been considered, the court will make a bail determination to either grant or refuse bail.</a:t>
            </a:r>
            <a:endParaRPr lang="en-US" dirty="0"/>
          </a:p>
          <a:p>
            <a:r>
              <a:rPr lang="en-GB" dirty="0"/>
              <a:t>If enough evidence can be produced to show why there is no unacceptable risk in releasing the accused person on sensible bail conditions, then bail is more likely to be granted by a court</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Second Bail Application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lnSpcReduction="10000"/>
          </a:bodyPr>
          <a:lstStyle/>
          <a:p>
            <a:r>
              <a:rPr lang="en-GB" dirty="0"/>
              <a:t>Can an accused person do if initially refused bail? Can a second bail application be made?</a:t>
            </a:r>
            <a:endParaRPr lang="en-US" dirty="0"/>
          </a:p>
          <a:p>
            <a:r>
              <a:rPr lang="en-GB" dirty="0"/>
              <a:t>Yes. </a:t>
            </a:r>
            <a:r>
              <a:rPr lang="en-GB" i="1" dirty="0"/>
              <a:t>Section 74 Bail Act 2013 </a:t>
            </a:r>
            <a:r>
              <a:rPr lang="en-GB" dirty="0"/>
              <a:t>allows for a second or subsequent bail application if:</a:t>
            </a:r>
            <a:endParaRPr lang="en-US" dirty="0"/>
          </a:p>
          <a:p>
            <a:r>
              <a:rPr lang="en-GB" dirty="0"/>
              <a:t>There is a change of circumstances since the last bail application; or</a:t>
            </a:r>
            <a:endParaRPr lang="en-US" dirty="0"/>
          </a:p>
          <a:p>
            <a:r>
              <a:rPr lang="en-GB" dirty="0"/>
              <a:t>The accused person didn’t have a lawyer during the last bail application, and now does; or</a:t>
            </a:r>
            <a:endParaRPr lang="en-US" dirty="0"/>
          </a:p>
          <a:p>
            <a:r>
              <a:rPr lang="en-GB" dirty="0"/>
              <a:t>New material or evidence has come to light since the last bail application.</a:t>
            </a:r>
            <a:endParaRPr lang="en-US" dirty="0"/>
          </a:p>
          <a:p>
            <a:r>
              <a:rPr lang="en-GB" dirty="0"/>
              <a:t> If refused bail in the Local Court, in some cases there will be higher chance of getting bail on the second go in the Supreme Court.</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Supreme Court and Bail</a:t>
            </a:r>
            <a:br>
              <a:rPr lang="en-US" dirty="0"/>
            </a:b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lnSpcReduction="10000"/>
          </a:bodyPr>
          <a:lstStyle/>
          <a:p>
            <a:r>
              <a:rPr lang="en-GB" dirty="0"/>
              <a:t>Supreme Court bail is usually the last attempt and final try at making a bail application after having failed to get bail in the Local Court.</a:t>
            </a:r>
            <a:endParaRPr lang="en-US" dirty="0"/>
          </a:p>
          <a:p>
            <a:r>
              <a:rPr lang="en-GB" dirty="0"/>
              <a:t>A Supreme Court bail application can only be made after you’ve first tried and failed to get bail in the local court.</a:t>
            </a:r>
          </a:p>
          <a:p>
            <a:r>
              <a:rPr lang="en-GB" dirty="0"/>
              <a:t>The Supreme Court is the highest court in NSW, and the second highest court in Australia, sitting below the High Court of Australia (the highest court).</a:t>
            </a:r>
            <a:endParaRPr lang="en-US" dirty="0"/>
          </a:p>
          <a:p>
            <a:r>
              <a:rPr lang="en-GB" dirty="0"/>
              <a:t>A very experienced Justice/Supreme Court Judge sits in a Supreme Court bail application who will carefully read through the bail application before making a final decision about bail for an accused person.</a:t>
            </a:r>
            <a:endParaRPr lang="en-US" dirty="0"/>
          </a:p>
          <a:p>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Supreme Court and Bail</a:t>
            </a: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In a Supreme Court bail application, the accused person will normally appear in court via an Audio-Visual Link(AVL) where he/she will be able to talk, hear and see everything during the bail application.</a:t>
            </a:r>
            <a:endParaRPr lang="en-US" dirty="0"/>
          </a:p>
          <a:p>
            <a:r>
              <a:rPr lang="en-GB" dirty="0"/>
              <a:t>The good news is, that a different Judge will hear the Supreme Court bail application, who will look at the application afresh. This can increase the chances of getting bail if new material is produced.</a:t>
            </a:r>
            <a:endParaRPr lang="en-US" dirty="0"/>
          </a:p>
          <a:p>
            <a:r>
              <a:rPr lang="en-GB" dirty="0"/>
              <a:t>You only get one shot at applying for a Supreme Court bail application unless you can show there are further grounds for a second application in the way outlined earlier under section 74.</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Supreme Court and Bail</a:t>
            </a:r>
            <a:endParaRPr lang="en-US" b="1" dirty="0">
              <a:latin typeface="Calibri Light"/>
              <a:cs typeface="Calibri Light"/>
            </a:endParaRPr>
          </a:p>
        </p:txBody>
      </p:sp>
      <p:sp>
        <p:nvSpPr>
          <p:cNvPr id="3" name="Subtitle 2"/>
          <p:cNvSpPr>
            <a:spLocks noGrp="1"/>
          </p:cNvSpPr>
          <p:nvPr>
            <p:ph idx="1"/>
          </p:nvPr>
        </p:nvSpPr>
        <p:spPr>
          <a:xfrm>
            <a:off x="799011" y="992777"/>
            <a:ext cx="10515600" cy="4901157"/>
          </a:xfrm>
        </p:spPr>
        <p:txBody>
          <a:bodyPr vert="horz" lIns="91440" tIns="45720" rIns="91440" bIns="45720" rtlCol="0" anchor="t">
            <a:normAutofit fontScale="77500" lnSpcReduction="20000"/>
          </a:bodyPr>
          <a:lstStyle/>
          <a:p>
            <a:pPr>
              <a:buFont typeface="Wingdings" pitchFamily="2" charset="2"/>
              <a:buChar char="Ø"/>
            </a:pPr>
            <a:r>
              <a:rPr lang="en-GB" dirty="0"/>
              <a:t>It’s important to be aware of the Supreme Court procedures for filing a Supreme Court bail application.</a:t>
            </a:r>
            <a:endParaRPr lang="en-US" dirty="0"/>
          </a:p>
          <a:p>
            <a:pPr>
              <a:buFont typeface="Wingdings" pitchFamily="2" charset="2"/>
              <a:buChar char="Ø"/>
            </a:pPr>
            <a:r>
              <a:rPr lang="en-GB" dirty="0"/>
              <a:t>When filing for a Supreme Court bail application at the Sydney Supreme Court, you’re required to first complete and submit the following documents with the Court (which can be done online via email):</a:t>
            </a:r>
            <a:endParaRPr lang="en-US" dirty="0"/>
          </a:p>
          <a:p>
            <a:pPr lvl="0"/>
            <a:r>
              <a:rPr lang="en-GB" dirty="0"/>
              <a:t>Supreme Court Bail Application Form</a:t>
            </a:r>
            <a:endParaRPr lang="en-US" dirty="0"/>
          </a:p>
          <a:p>
            <a:pPr lvl="0"/>
            <a:r>
              <a:rPr lang="en-GB" dirty="0"/>
              <a:t>Proposed bail conditions</a:t>
            </a:r>
            <a:endParaRPr lang="en-US" dirty="0"/>
          </a:p>
          <a:p>
            <a:pPr lvl="0"/>
            <a:r>
              <a:rPr lang="en-GB" dirty="0"/>
              <a:t>Written submissions/arguments</a:t>
            </a:r>
            <a:endParaRPr lang="en-US" dirty="0"/>
          </a:p>
          <a:p>
            <a:pPr lvl="0"/>
            <a:r>
              <a:rPr lang="en-GB" dirty="0"/>
              <a:t>Any affidavit evidence in support</a:t>
            </a:r>
            <a:endParaRPr lang="en-US" dirty="0"/>
          </a:p>
          <a:p>
            <a:pPr lvl="0"/>
            <a:r>
              <a:rPr lang="en-GB" dirty="0"/>
              <a:t>Any report in support</a:t>
            </a:r>
            <a:endParaRPr lang="en-US" dirty="0"/>
          </a:p>
          <a:p>
            <a:pPr lvl="0"/>
            <a:r>
              <a:rPr lang="en-GB" dirty="0"/>
              <a:t>Any character references in support</a:t>
            </a:r>
            <a:endParaRPr lang="en-US" dirty="0"/>
          </a:p>
          <a:p>
            <a:pPr lvl="0"/>
            <a:r>
              <a:rPr lang="en-GB" dirty="0"/>
              <a:t>If a bail bond is offered for bail (also known as a security from a surety), then a consent letter from the surety should also be attached.</a:t>
            </a:r>
            <a:endParaRPr lang="en-US" dirty="0"/>
          </a:p>
          <a:p>
            <a:pPr lvl="0"/>
            <a:r>
              <a:rPr lang="en-GB" dirty="0"/>
              <a:t>If this is the second Supreme Court bail application, written submissions outlining the basis for the court to hear the application a second time should be attached.</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Supreme Court and Bail</a:t>
            </a:r>
            <a:endParaRPr lang="en-US" b="1" dirty="0">
              <a:latin typeface="Calibri Light"/>
              <a:cs typeface="Calibri Light"/>
            </a:endParaRPr>
          </a:p>
        </p:txBody>
      </p:sp>
      <p:sp>
        <p:nvSpPr>
          <p:cNvPr id="3" name="Subtitle 2"/>
          <p:cNvSpPr>
            <a:spLocks noGrp="1"/>
          </p:cNvSpPr>
          <p:nvPr>
            <p:ph idx="1"/>
          </p:nvPr>
        </p:nvSpPr>
        <p:spPr>
          <a:xfrm>
            <a:off x="799011" y="1071154"/>
            <a:ext cx="10515600" cy="4822780"/>
          </a:xfrm>
        </p:spPr>
        <p:txBody>
          <a:bodyPr vert="horz" lIns="91440" tIns="45720" rIns="91440" bIns="45720" rtlCol="0" anchor="t">
            <a:normAutofit fontScale="92500" lnSpcReduction="20000"/>
          </a:bodyPr>
          <a:lstStyle/>
          <a:p>
            <a:r>
              <a:rPr lang="en-GB" dirty="0"/>
              <a:t>In addition to the above, a copy of the above documents must also be served to the Director of Public Prosecutions, surety and anyone whom has agreed to allow the accused person to reside with him/her if bail gets granted.</a:t>
            </a:r>
            <a:endParaRPr lang="en-US" dirty="0"/>
          </a:p>
          <a:p>
            <a:r>
              <a:rPr lang="en-GB" dirty="0"/>
              <a:t>Once the above is done, the Supreme Court will then give you a court date called a call–over when the case will be first listed to determine how long the bail application will take and to ensure all parties are ready.</a:t>
            </a:r>
            <a:endParaRPr lang="en-US" dirty="0"/>
          </a:p>
          <a:p>
            <a:r>
              <a:rPr lang="en-GB" dirty="0"/>
              <a:t>If all parties are ready, the Court will then list the Supreme Court bail application for hearing on another day.</a:t>
            </a:r>
            <a:endParaRPr lang="en-US" dirty="0"/>
          </a:p>
          <a:p>
            <a:r>
              <a:rPr lang="en-GB" dirty="0"/>
              <a:t>On the day of the hearing, the Judge/Justice will preside in the Court to hear the bail application.</a:t>
            </a:r>
            <a:endParaRPr lang="en-US" dirty="0"/>
          </a:p>
          <a:p>
            <a:r>
              <a:rPr lang="en-GB" dirty="0"/>
              <a:t>After hearing both sides of the evidence and arguments, the Court will end up deciding whether or not to grant bail after going through the ‘show cause’ test (if applicable) and the ‘unacceptable risk’ test.</a:t>
            </a:r>
            <a:endParaRPr lang="en-US" dirty="0"/>
          </a:p>
          <a:p>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Case Study</a:t>
            </a:r>
          </a:p>
        </p:txBody>
      </p:sp>
      <p:sp>
        <p:nvSpPr>
          <p:cNvPr id="3" name="Subtitle 2"/>
          <p:cNvSpPr>
            <a:spLocks noGrp="1"/>
          </p:cNvSpPr>
          <p:nvPr>
            <p:ph idx="1"/>
          </p:nvPr>
        </p:nvSpPr>
        <p:spPr>
          <a:xfrm>
            <a:off x="799011" y="1175657"/>
            <a:ext cx="10515600" cy="4718277"/>
          </a:xfrm>
        </p:spPr>
        <p:txBody>
          <a:bodyPr vert="horz" lIns="91440" tIns="45720" rIns="91440" bIns="45720" rtlCol="0" anchor="t">
            <a:normAutofit/>
          </a:bodyPr>
          <a:lstStyle/>
          <a:p>
            <a:r>
              <a:rPr lang="en-GB" dirty="0"/>
              <a:t>The case of </a:t>
            </a:r>
            <a:r>
              <a:rPr lang="en-GB" i="1" dirty="0"/>
              <a:t>R v </a:t>
            </a:r>
            <a:r>
              <a:rPr lang="en-GB" i="1" dirty="0" err="1"/>
              <a:t>Melmeth</a:t>
            </a:r>
            <a:r>
              <a:rPr lang="en-GB" i="1" dirty="0"/>
              <a:t> [2015] NSWSC 1762 </a:t>
            </a:r>
            <a:r>
              <a:rPr lang="en-GB" dirty="0"/>
              <a:t>is an example of a Bail Act 2013 Show Cause Offence situation whereby cause was shown, and bail granted.</a:t>
            </a:r>
            <a:endParaRPr lang="en-US" dirty="0"/>
          </a:p>
          <a:p>
            <a:r>
              <a:rPr lang="en-GB" dirty="0"/>
              <a:t>The case involved a 30-year-old female, Ms </a:t>
            </a:r>
            <a:r>
              <a:rPr lang="en-GB" dirty="0" err="1"/>
              <a:t>Melmeth</a:t>
            </a:r>
            <a:r>
              <a:rPr lang="en-GB" dirty="0"/>
              <a:t>, who was charged with Intent to Cause Grievous Bodily Harm and Detain in Company. She had been held in custody 6 months prior to making a Bail Application.</a:t>
            </a:r>
            <a:endParaRPr lang="en-US" dirty="0"/>
          </a:p>
          <a:p>
            <a:r>
              <a:rPr lang="en-GB" dirty="0"/>
              <a:t>Due to the nature of the offence, Ms </a:t>
            </a:r>
            <a:r>
              <a:rPr lang="en-GB" dirty="0" err="1"/>
              <a:t>Melmeth</a:t>
            </a:r>
            <a:r>
              <a:rPr lang="en-GB" dirty="0"/>
              <a:t> was required to show cause as to why being held in custody was not justified.</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Case Study</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b="1" dirty="0"/>
              <a:t>Evidence of her serious ill health: </a:t>
            </a:r>
            <a:r>
              <a:rPr lang="en-GB" dirty="0"/>
              <a:t>Ms </a:t>
            </a:r>
            <a:r>
              <a:rPr lang="en-GB" dirty="0" err="1"/>
              <a:t>Melmeth</a:t>
            </a:r>
            <a:r>
              <a:rPr lang="en-GB" dirty="0"/>
              <a:t> has Type 1 Diabetes and during the course of 6 months in custody, there were no attempts made to treat her condition. </a:t>
            </a:r>
          </a:p>
          <a:p>
            <a:r>
              <a:rPr lang="en-GB" dirty="0"/>
              <a:t>Dr’s letters were relied upon to show the seriousness of her illness, however she provided evidence that she experienced blurred vision, slurred speech, dizziness and serious physical symptoms on a daily basis. </a:t>
            </a:r>
          </a:p>
          <a:p>
            <a:r>
              <a:rPr lang="en-GB" dirty="0"/>
              <a:t>The argument was that the treatment she required could not be adequately addressed in prison and was causing a serious decline in her health.</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1073"/>
            <a:ext cx="10515600" cy="888276"/>
          </a:xfrm>
        </p:spPr>
        <p:txBody>
          <a:bodyPr>
            <a:normAutofit fontScale="90000"/>
          </a:bodyPr>
          <a:lstStyle/>
          <a:p>
            <a:pPr algn="ctr"/>
            <a:r>
              <a:rPr lang="en-GB" b="1" dirty="0"/>
              <a:t>How Does Bail Work?</a:t>
            </a:r>
            <a:br>
              <a:rPr lang="en-US" dirty="0"/>
            </a:b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Once police arrest and charge you for a criminal offence, you’ll be considered an accused person.</a:t>
            </a:r>
            <a:endParaRPr lang="en-US" dirty="0"/>
          </a:p>
          <a:p>
            <a:r>
              <a:rPr lang="en-GB" dirty="0"/>
              <a:t>The accused person will then be taken to the police station where the bail sergeant police officer will decide on whether or not to grant bail to the accused person.</a:t>
            </a:r>
            <a:endParaRPr lang="en-US" dirty="0"/>
          </a:p>
          <a:p>
            <a:r>
              <a:rPr lang="en-GB" dirty="0"/>
              <a:t>If bail is granted at the police station, the accused person will be released with or without bail conditions and will be required to appear in court on the scheduled court date in relation to the criminal charge(s).</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Case Study</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b="1" dirty="0"/>
              <a:t>Stringent bail conditions: </a:t>
            </a:r>
            <a:r>
              <a:rPr lang="en-GB" dirty="0"/>
              <a:t>Strict bail conditions were proposed to be placed upon her. </a:t>
            </a:r>
          </a:p>
          <a:p>
            <a:r>
              <a:rPr lang="en-GB" dirty="0"/>
              <a:t>Some of those included, daily reporting, to live with her father, a strict curfew, not to drink or take drugs, be subject to regular drug and alcohol testing and not to associate with the co-accused or victim.</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79269"/>
            <a:ext cx="10515600" cy="796834"/>
          </a:xfrm>
        </p:spPr>
        <p:txBody>
          <a:bodyPr>
            <a:normAutofit fontScale="90000"/>
          </a:bodyPr>
          <a:lstStyle/>
          <a:p>
            <a:pPr algn="ctr"/>
            <a:r>
              <a:rPr lang="en-GB" b="1" dirty="0"/>
              <a:t>When Can Police Grant Bail?</a:t>
            </a:r>
            <a:br>
              <a:rPr lang="en-US" dirty="0"/>
            </a:br>
            <a:br>
              <a:rPr lang="en-US" dirty="0"/>
            </a:br>
            <a:endParaRPr lang="en-US" b="1" dirty="0">
              <a:latin typeface="Calibri Light"/>
              <a:cs typeface="Calibri Light"/>
            </a:endParaRPr>
          </a:p>
        </p:txBody>
      </p:sp>
      <p:sp>
        <p:nvSpPr>
          <p:cNvPr id="3" name="Subtitle 2"/>
          <p:cNvSpPr>
            <a:spLocks noGrp="1"/>
          </p:cNvSpPr>
          <p:nvPr>
            <p:ph idx="1"/>
          </p:nvPr>
        </p:nvSpPr>
        <p:spPr>
          <a:xfrm>
            <a:off x="799011" y="901337"/>
            <a:ext cx="11101252" cy="4992597"/>
          </a:xfrm>
        </p:spPr>
        <p:txBody>
          <a:bodyPr vert="horz" lIns="91440" tIns="45720" rIns="91440" bIns="45720" rtlCol="0" anchor="t">
            <a:normAutofit/>
          </a:bodyPr>
          <a:lstStyle/>
          <a:p>
            <a:r>
              <a:rPr lang="en-GB" dirty="0"/>
              <a:t>The law in NSW allows certain police officers to be able to make a decision to grant or refuse bail (with or without bail conditions) at the police station, immediately after the accused person is arrested and charged– this is the first opportunity for bail to be granted.</a:t>
            </a:r>
            <a:endParaRPr lang="en-US" dirty="0"/>
          </a:p>
          <a:p>
            <a:r>
              <a:rPr lang="en-GB" i="1" dirty="0"/>
              <a:t>Section 43 Bail Act 2013 </a:t>
            </a:r>
            <a:r>
              <a:rPr lang="en-GB" dirty="0"/>
              <a:t>(NSW) says that a police officer can grant or refuse an accused person bail at the police station, if the police officer is:</a:t>
            </a:r>
            <a:endParaRPr lang="en-US" dirty="0"/>
          </a:p>
          <a:p>
            <a:pPr lvl="0"/>
            <a:r>
              <a:rPr lang="en-GB" dirty="0"/>
              <a:t>At least the rank of sergeant and present at the police station; or</a:t>
            </a:r>
            <a:endParaRPr lang="en-US" dirty="0"/>
          </a:p>
          <a:p>
            <a:pPr lvl="0"/>
            <a:r>
              <a:rPr lang="en-GB" dirty="0"/>
              <a:t>In charge of the police station for the time being.</a:t>
            </a:r>
            <a:endParaRPr lang="en-US" dirty="0"/>
          </a:p>
          <a:p>
            <a:pPr lvl="0"/>
            <a:r>
              <a:rPr lang="en-GB" dirty="0"/>
              <a:t>A police officer is not allowed to make a bail decision (grant or refuse) if:</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79269"/>
            <a:ext cx="10515600" cy="796834"/>
          </a:xfrm>
        </p:spPr>
        <p:txBody>
          <a:bodyPr>
            <a:normAutofit fontScale="90000"/>
          </a:bodyPr>
          <a:lstStyle/>
          <a:p>
            <a:pPr algn="ctr"/>
            <a:r>
              <a:rPr lang="en-GB" b="1" dirty="0"/>
              <a:t>When Can’t Police Grant Bail?</a:t>
            </a:r>
            <a:br>
              <a:rPr lang="en-US" dirty="0"/>
            </a:br>
            <a:br>
              <a:rPr lang="en-US" dirty="0"/>
            </a:br>
            <a:endParaRPr lang="en-US" b="1" dirty="0">
              <a:latin typeface="Calibri Light"/>
              <a:cs typeface="Calibri Light"/>
            </a:endParaRPr>
          </a:p>
        </p:txBody>
      </p:sp>
      <p:sp>
        <p:nvSpPr>
          <p:cNvPr id="3" name="Subtitle 2"/>
          <p:cNvSpPr>
            <a:spLocks noGrp="1"/>
          </p:cNvSpPr>
          <p:nvPr>
            <p:ph idx="1"/>
          </p:nvPr>
        </p:nvSpPr>
        <p:spPr>
          <a:xfrm>
            <a:off x="799011" y="901337"/>
            <a:ext cx="11101252" cy="4992597"/>
          </a:xfrm>
        </p:spPr>
        <p:txBody>
          <a:bodyPr vert="horz" lIns="91440" tIns="45720" rIns="91440" bIns="45720" rtlCol="0" anchor="t">
            <a:normAutofit/>
          </a:bodyPr>
          <a:lstStyle/>
          <a:p>
            <a:pPr lvl="0"/>
            <a:r>
              <a:rPr lang="en-GB" dirty="0"/>
              <a:t>A court has already made a decision on bail for the accused person; or</a:t>
            </a:r>
            <a:endParaRPr lang="en-US" dirty="0"/>
          </a:p>
          <a:p>
            <a:pPr lvl="0"/>
            <a:r>
              <a:rPr lang="en-GB" dirty="0"/>
              <a:t>Bail has been dispensed with after already appearing in court; or</a:t>
            </a:r>
            <a:endParaRPr lang="en-US" dirty="0"/>
          </a:p>
          <a:p>
            <a:pPr lvl="0"/>
            <a:r>
              <a:rPr lang="en-GB" dirty="0"/>
              <a:t>If the accused person’s been arrested under a warrant to bring the person before a court for sentencing(unless the officer considers there are exceptional circumstances to justify granting bail).</a:t>
            </a:r>
            <a:endParaRPr lang="en-US" dirty="0"/>
          </a:p>
          <a:p>
            <a:pPr lvl="0"/>
            <a:r>
              <a:rPr lang="en-GB" b="1" dirty="0"/>
              <a:t>Note:</a:t>
            </a:r>
            <a:endParaRPr lang="en-US" b="1" dirty="0"/>
          </a:p>
          <a:p>
            <a:r>
              <a:rPr lang="en-GB" dirty="0"/>
              <a:t>If the accused person is under the influence of alcohol or drugs at the time of arrest, the police may defer making a decision on bail, but can’t then cause a delay in bringing the person before a court where a Magistrate or Judge can then decide on bail.</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How Does Bail Work?</a:t>
            </a: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If bail is refused at the police station, the accused person will be taken to the nearest local court as soon as possible to make a bail application for a Judge or Magistrate to determine bail.</a:t>
            </a:r>
            <a:endParaRPr lang="en-US" dirty="0"/>
          </a:p>
          <a:p>
            <a:r>
              <a:rPr lang="en-GB" dirty="0"/>
              <a:t>This will either be on the same day, or the next morning, depending on whether the court is still open by that stage.</a:t>
            </a:r>
            <a:endParaRPr lang="en-US" dirty="0"/>
          </a:p>
          <a:p>
            <a:r>
              <a:rPr lang="en-GB" dirty="0"/>
              <a:t> (A Court with a Presiding Judge or Magistrate usually sits from 9:30am to 4:30pm. There is usually a morning tea break from 11:30am-12pm, and a lunch break from 1-2pm. Some courts may decide to sit longer on certain days, depending on the work load).</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How Does Bail Work?</a:t>
            </a: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If police end up refusing bail at the police station, and if by that time, court has finished for the day, the accused person will likely be required to stay overnight in custody, and then brought before the court the following day.</a:t>
            </a:r>
            <a:endParaRPr lang="en-US" dirty="0"/>
          </a:p>
          <a:p>
            <a:r>
              <a:rPr lang="en-GB" dirty="0"/>
              <a:t>It’s always a good idea to be prepared for an urgent bail application before attending the police station, wherever there is an opportunity to do this.</a:t>
            </a:r>
            <a:endParaRPr lang="en-US" dirty="0"/>
          </a:p>
          <a:p>
            <a:r>
              <a:rPr lang="en-GB" dirty="0"/>
              <a:t>The court process can take months to years- all the more reason why one would want to be granted bail.</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Bail Conditions</a:t>
            </a:r>
          </a:p>
        </p:txBody>
      </p:sp>
      <p:sp>
        <p:nvSpPr>
          <p:cNvPr id="3" name="Subtitle 2"/>
          <p:cNvSpPr>
            <a:spLocks noGrp="1"/>
          </p:cNvSpPr>
          <p:nvPr>
            <p:ph idx="1"/>
          </p:nvPr>
        </p:nvSpPr>
        <p:spPr>
          <a:xfrm>
            <a:off x="799011" y="1031966"/>
            <a:ext cx="10515600" cy="4861968"/>
          </a:xfrm>
        </p:spPr>
        <p:txBody>
          <a:bodyPr vert="horz" lIns="91440" tIns="45720" rIns="91440" bIns="45720" rtlCol="0" anchor="t">
            <a:normAutofit fontScale="92500" lnSpcReduction="20000"/>
          </a:bodyPr>
          <a:lstStyle/>
          <a:p>
            <a:r>
              <a:rPr lang="en-GB" dirty="0"/>
              <a:t>Conditions normally do get imposed if bail is granted- This includes conditions to appear next time in court and not to commit an offence while on bail.</a:t>
            </a:r>
            <a:endParaRPr lang="en-US" dirty="0"/>
          </a:p>
          <a:p>
            <a:r>
              <a:rPr lang="en-GB" dirty="0"/>
              <a:t>If the police, or court grants bail, the accused person will receive a bail acknowledgement and then released from custody.</a:t>
            </a:r>
            <a:endParaRPr lang="en-US" dirty="0"/>
          </a:p>
          <a:p>
            <a:r>
              <a:rPr lang="en-GB" dirty="0"/>
              <a:t>A bail acknowledgement is a document which provides the details of the Court date in relation to the charge, bail conditions (if any), and explains the consequences of failing to comply with bail.</a:t>
            </a:r>
            <a:endParaRPr lang="en-US" dirty="0"/>
          </a:p>
          <a:p>
            <a:r>
              <a:rPr lang="en-GB" dirty="0"/>
              <a:t>The police are required to explain the bail conditions and ensure that the accused person understand them if bail is granted by police at the police station.</a:t>
            </a:r>
            <a:endParaRPr lang="en-US" dirty="0"/>
          </a:p>
          <a:p>
            <a:r>
              <a:rPr lang="en-GB" dirty="0"/>
              <a:t>If bail conditions are breached, the accused person can be arrested and taken to court where the court will re-determined bail. The court can then either grant or refuse bail.</a:t>
            </a:r>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1045</TotalTime>
  <Words>4365</Words>
  <Application>Microsoft Office PowerPoint</Application>
  <PresentationFormat>Widescreen</PresentationFormat>
  <Paragraphs>248</Paragraphs>
  <Slides>41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Abadi Extra Light</vt:lpstr>
      <vt:lpstr>Arial</vt:lpstr>
      <vt:lpstr>Calibri</vt:lpstr>
      <vt:lpstr>Calibri Light</vt:lpstr>
      <vt:lpstr>Wingdings</vt:lpstr>
      <vt:lpstr>office theme</vt:lpstr>
      <vt:lpstr>10861NAT Diploma of Aboriginal and Torres Strait Islander Legal Advocacy</vt:lpstr>
      <vt:lpstr>Acknowledgement of Country</vt:lpstr>
      <vt:lpstr>Bail Legislation</vt:lpstr>
      <vt:lpstr>How Does Bail Work? </vt:lpstr>
      <vt:lpstr>When Can Police Grant Bail?  </vt:lpstr>
      <vt:lpstr>When Can’t Police Grant Bail?  </vt:lpstr>
      <vt:lpstr>How Does Bail Work?</vt:lpstr>
      <vt:lpstr>How Does Bail Work?</vt:lpstr>
      <vt:lpstr>Bail Conditions</vt:lpstr>
      <vt:lpstr>Bail Conditions </vt:lpstr>
      <vt:lpstr>Bail Conditions</vt:lpstr>
      <vt:lpstr>Bail Conditions</vt:lpstr>
      <vt:lpstr>Bail Conditions</vt:lpstr>
      <vt:lpstr>How to Get Bail? </vt:lpstr>
      <vt:lpstr>What is a ‘show cause’ offence? </vt:lpstr>
      <vt:lpstr>What is a ‘show cause’ offence?</vt:lpstr>
      <vt:lpstr>How to Pass the Unacceptable Risk Test (NSW) </vt:lpstr>
      <vt:lpstr>How to Pass the Unacceptable Risk Test (NSW)</vt:lpstr>
      <vt:lpstr>How to Pass the Unacceptable Risk Test (NSW)</vt:lpstr>
      <vt:lpstr>Sufficient Reasons</vt:lpstr>
      <vt:lpstr>Section 18 factors (NSW)</vt:lpstr>
      <vt:lpstr>‘Right to Release Offence’? </vt:lpstr>
      <vt:lpstr>An excluded offence includes: </vt:lpstr>
      <vt:lpstr>Breach of Bail</vt:lpstr>
      <vt:lpstr>Breach of Bail</vt:lpstr>
      <vt:lpstr>Breach of Bail</vt:lpstr>
      <vt:lpstr>Breach of Bail</vt:lpstr>
      <vt:lpstr>How to Change Bail Conditions </vt:lpstr>
      <vt:lpstr>How to Change Bail Conditions</vt:lpstr>
      <vt:lpstr>How is a Bail Application Made in Court </vt:lpstr>
      <vt:lpstr>How is a Bail Application Made in Court </vt:lpstr>
      <vt:lpstr>How is a Bail Application Made in Court </vt:lpstr>
      <vt:lpstr>Second Bail Application</vt:lpstr>
      <vt:lpstr>Supreme Court and Bail </vt:lpstr>
      <vt:lpstr>Supreme Court and Bail</vt:lpstr>
      <vt:lpstr>Supreme Court and Bail</vt:lpstr>
      <vt:lpstr>Supreme Court and Bail</vt:lpstr>
      <vt:lpstr>Case Study</vt:lpstr>
      <vt:lpstr>Case Study</vt:lpstr>
      <vt:lpstr>Case Study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Judy</dc:creator>
  <cp:lastModifiedBy>Judy</cp:lastModifiedBy>
  <cp:revision>198</cp:revision>
  <dcterms:created xsi:type="dcterms:W3CDTF">2022-02-20T22:33:12Z</dcterms:created>
  <dcterms:modified xsi:type="dcterms:W3CDTF">2023-05-03T04:24:16Z</dcterms:modified>
</cp:coreProperties>
</file>