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91" r:id="rId5"/>
    <p:sldId id="290" r:id="rId6"/>
    <p:sldId id="292" r:id="rId7"/>
    <p:sldId id="294" r:id="rId8"/>
    <p:sldId id="293" r:id="rId9"/>
    <p:sldId id="274" r:id="rId10"/>
    <p:sldId id="275" r:id="rId11"/>
    <p:sldId id="276" r:id="rId12"/>
    <p:sldId id="297" r:id="rId13"/>
    <p:sldId id="277" r:id="rId14"/>
    <p:sldId id="278" r:id="rId15"/>
    <p:sldId id="279" r:id="rId16"/>
    <p:sldId id="280" r:id="rId17"/>
    <p:sldId id="295" r:id="rId18"/>
    <p:sldId id="281" r:id="rId19"/>
    <p:sldId id="296" r:id="rId20"/>
    <p:sldId id="282" r:id="rId21"/>
    <p:sldId id="283"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72" d="100"/>
          <a:sy n="72" d="100"/>
        </p:scale>
        <p:origin x="456"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pPr/>
              <a:t>4/3/2024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pPr/>
              <a:t>4/3/2024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pPr/>
              <a:t>4/3/2024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pPr/>
              <a:t>4/3/2024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pPr/>
              <a:t>4/3/2024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pPr/>
              <a:t>4/3/2024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pPr/>
              <a:t>4/3/2024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pPr/>
              <a:t>4/3/2024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pPr/>
              <a:t>4/3/2024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pPr/>
              <a:t>4/3/2024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pPr/>
              <a:t>4/3/2024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pPr/>
              <a:t>4/3/2024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pPr/>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9817" y="261257"/>
            <a:ext cx="11861074" cy="1463040"/>
          </a:xfrm>
        </p:spPr>
        <p:txBody>
          <a:bodyPr>
            <a:normAutofit fontScale="90000"/>
          </a:bodyPr>
          <a:lstStyle/>
          <a:p>
            <a:r>
              <a:rPr lang="en-US" b="1" dirty="0"/>
              <a:t>10861NAT Diploma of Aboriginal and Torres Strait Islander Legal Advocacy</a:t>
            </a:r>
            <a:endParaRPr lang="en-US" dirty="0">
              <a:cs typeface="Calibri Light"/>
            </a:endParaRPr>
          </a:p>
        </p:txBody>
      </p:sp>
      <p:sp>
        <p:nvSpPr>
          <p:cNvPr id="3" name="Subtitle 2"/>
          <p:cNvSpPr>
            <a:spLocks noGrp="1"/>
          </p:cNvSpPr>
          <p:nvPr>
            <p:ph type="subTitle" idx="1"/>
          </p:nvPr>
        </p:nvSpPr>
        <p:spPr>
          <a:xfrm>
            <a:off x="1524000" y="2040835"/>
            <a:ext cx="9144000" cy="3216965"/>
          </a:xfrm>
        </p:spPr>
        <p:txBody>
          <a:bodyPr>
            <a:normAutofit/>
          </a:bodyPr>
          <a:lstStyle/>
          <a:p>
            <a:r>
              <a:rPr lang="en-AU" b="1" i="1" dirty="0"/>
              <a:t>NAT10861007 Utilise ethical standards when dealing with clients</a:t>
            </a:r>
            <a:endParaRPr lang="en-GB" dirty="0"/>
          </a:p>
          <a:p>
            <a:endParaRPr lang="en-US" dirty="0"/>
          </a:p>
          <a:p>
            <a:endParaRPr lang="en-US" dirty="0"/>
          </a:p>
          <a:p>
            <a:r>
              <a:rPr lang="en-US" sz="4800" dirty="0"/>
              <a:t>NEGLIGENCE</a:t>
            </a:r>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normAutofit fontScale="90000"/>
          </a:bodyPr>
          <a:lstStyle/>
          <a:p>
            <a:pPr algn="ctr"/>
            <a:br>
              <a:rPr lang="en-US" dirty="0"/>
            </a:br>
            <a:r>
              <a:rPr lang="en-US" b="1" dirty="0"/>
              <a:t>Negligence</a:t>
            </a:r>
            <a:br>
              <a:rPr lang="en-US" dirty="0"/>
            </a:br>
            <a:endParaRPr lang="en-US" b="1" dirty="0">
              <a:latin typeface="Calibri Light"/>
              <a:cs typeface="Calibri Light"/>
            </a:endParaRPr>
          </a:p>
        </p:txBody>
      </p:sp>
      <p:sp>
        <p:nvSpPr>
          <p:cNvPr id="3" name="Subtitle 2"/>
          <p:cNvSpPr>
            <a:spLocks noGrp="1"/>
          </p:cNvSpPr>
          <p:nvPr>
            <p:ph idx="1"/>
          </p:nvPr>
        </p:nvSpPr>
        <p:spPr>
          <a:xfrm>
            <a:off x="799011" y="993913"/>
            <a:ext cx="10515600" cy="4900021"/>
          </a:xfrm>
        </p:spPr>
        <p:txBody>
          <a:bodyPr vert="horz" lIns="91440" tIns="45720" rIns="91440" bIns="45720" rtlCol="0" anchor="t">
            <a:normAutofit/>
          </a:bodyPr>
          <a:lstStyle/>
          <a:p>
            <a:pPr marL="0" lvl="0" indent="0">
              <a:buNone/>
            </a:pPr>
            <a:r>
              <a:rPr lang="en-AU" b="1" i="1" dirty="0"/>
              <a:t>1. Did the defendant owe the plaintiff a duty of care?</a:t>
            </a:r>
            <a:endParaRPr lang="en-GB" dirty="0"/>
          </a:p>
          <a:p>
            <a:pPr lvl="0"/>
            <a:r>
              <a:rPr lang="en-AU" dirty="0"/>
              <a:t>Is it reasonably foreseeable that the defendant’s act or omission could have caused harm to the plaintiff (or the class of person to whom the plaintiff belongs)?</a:t>
            </a:r>
            <a:endParaRPr lang="en-GB" dirty="0"/>
          </a:p>
          <a:p>
            <a:pPr lvl="0"/>
            <a:r>
              <a:rPr lang="en-AU" dirty="0"/>
              <a:t>Is there sufficient proximity between the defendant and the plaintiff?</a:t>
            </a:r>
            <a:endParaRPr lang="en-GB" dirty="0"/>
          </a:p>
          <a:p>
            <a:r>
              <a:rPr lang="en-AU" dirty="0"/>
              <a:t>The duty of care test is objective: whether an ordinary, reasonable person in the circumstances of the defendant could have foreseen that loss or injury could occur.</a:t>
            </a:r>
            <a:endParaRPr lang="en-GB" dirty="0"/>
          </a:p>
          <a:p>
            <a:r>
              <a:rPr lang="en-AU" dirty="0"/>
              <a:t>Was there a recognised relationship? Such as employer-employee, manufacturer-consumer, lawyer-client, doctor-patient.</a:t>
            </a:r>
            <a:endParaRPr lang="en-GB"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13376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normAutofit fontScale="90000"/>
          </a:bodyPr>
          <a:lstStyle/>
          <a:p>
            <a:pPr algn="ctr"/>
            <a:br>
              <a:rPr lang="en-US" dirty="0"/>
            </a:br>
            <a:r>
              <a:rPr lang="en-US" b="1" dirty="0"/>
              <a:t>Negligence</a:t>
            </a:r>
            <a:br>
              <a:rPr lang="en-US" dirty="0"/>
            </a:br>
            <a:endParaRPr lang="en-US" b="1" dirty="0">
              <a:latin typeface="Calibri Light"/>
              <a:cs typeface="Calibri Light"/>
            </a:endParaRPr>
          </a:p>
        </p:txBody>
      </p:sp>
      <p:sp>
        <p:nvSpPr>
          <p:cNvPr id="3" name="Subtitle 2"/>
          <p:cNvSpPr>
            <a:spLocks noGrp="1"/>
          </p:cNvSpPr>
          <p:nvPr>
            <p:ph idx="1"/>
          </p:nvPr>
        </p:nvSpPr>
        <p:spPr>
          <a:xfrm>
            <a:off x="799011" y="1007165"/>
            <a:ext cx="10515600" cy="4886769"/>
          </a:xfrm>
        </p:spPr>
        <p:txBody>
          <a:bodyPr vert="horz" lIns="91440" tIns="45720" rIns="91440" bIns="45720" rtlCol="0" anchor="t">
            <a:normAutofit lnSpcReduction="10000"/>
          </a:bodyPr>
          <a:lstStyle/>
          <a:p>
            <a:pPr marL="0" lvl="0" indent="0">
              <a:buNone/>
            </a:pPr>
            <a:r>
              <a:rPr lang="en-AU" b="1" i="1" dirty="0"/>
              <a:t>2. Did the defendant breach that duty of care?</a:t>
            </a:r>
            <a:endParaRPr lang="en-GB" dirty="0"/>
          </a:p>
          <a:p>
            <a:r>
              <a:rPr lang="en-AU" dirty="0"/>
              <a:t>The Court will consider the following factors in deciding whether a duty of care has been breached:</a:t>
            </a:r>
            <a:endParaRPr lang="en-GB" dirty="0"/>
          </a:p>
          <a:p>
            <a:pPr lvl="0"/>
            <a:r>
              <a:rPr lang="en-AU" dirty="0"/>
              <a:t>Likelihood of injury (in negligence, a person cannot be liable for failing to take precautions against an unforeseeable risk)</a:t>
            </a:r>
            <a:endParaRPr lang="en-GB" dirty="0"/>
          </a:p>
          <a:p>
            <a:pPr lvl="0"/>
            <a:r>
              <a:rPr lang="en-AU" dirty="0"/>
              <a:t>Gravity of harm</a:t>
            </a:r>
            <a:endParaRPr lang="en-GB" dirty="0"/>
          </a:p>
          <a:p>
            <a:pPr lvl="0"/>
            <a:r>
              <a:rPr lang="en-AU" dirty="0"/>
              <a:t>Degree of effort to eliminate the risk</a:t>
            </a:r>
            <a:endParaRPr lang="en-GB" dirty="0"/>
          </a:p>
          <a:p>
            <a:pPr lvl="0"/>
            <a:r>
              <a:rPr lang="en-AU" dirty="0"/>
              <a:t>Social worth of Defendant’s conduct</a:t>
            </a:r>
            <a:endParaRPr lang="en-GB" dirty="0"/>
          </a:p>
          <a:p>
            <a:pPr lvl="0"/>
            <a:r>
              <a:rPr lang="en-AU" dirty="0"/>
              <a:t>Accepted standard (the defendant’s conduct is to be judged by the standard of care that a prudent person would have exercised in the circumstances).</a:t>
            </a:r>
            <a:endParaRPr lang="en-GB"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7293316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normAutofit fontScale="90000"/>
          </a:bodyPr>
          <a:lstStyle/>
          <a:p>
            <a:pPr algn="ctr"/>
            <a:br>
              <a:rPr lang="en-US" dirty="0"/>
            </a:br>
            <a:r>
              <a:rPr lang="en-US" b="1" dirty="0"/>
              <a:t>Negligence</a:t>
            </a:r>
            <a:br>
              <a:rPr lang="en-US" dirty="0"/>
            </a:br>
            <a:endParaRPr lang="en-US" b="1" dirty="0">
              <a:latin typeface="Calibri Light"/>
              <a:cs typeface="Calibri Light"/>
            </a:endParaRPr>
          </a:p>
        </p:txBody>
      </p:sp>
      <p:sp>
        <p:nvSpPr>
          <p:cNvPr id="3" name="Subtitle 2"/>
          <p:cNvSpPr>
            <a:spLocks noGrp="1"/>
          </p:cNvSpPr>
          <p:nvPr>
            <p:ph idx="1"/>
          </p:nvPr>
        </p:nvSpPr>
        <p:spPr>
          <a:xfrm>
            <a:off x="799011" y="1007165"/>
            <a:ext cx="10515600" cy="4886769"/>
          </a:xfrm>
        </p:spPr>
        <p:txBody>
          <a:bodyPr vert="horz" lIns="91440" tIns="45720" rIns="91440" bIns="45720" rtlCol="0" anchor="t">
            <a:normAutofit lnSpcReduction="10000"/>
          </a:bodyPr>
          <a:lstStyle/>
          <a:p>
            <a:pPr>
              <a:buFont typeface="Wingdings" panose="05000000000000000000" pitchFamily="2" charset="2"/>
              <a:buChar char="Ø"/>
            </a:pPr>
            <a:r>
              <a:rPr lang="en-US" b="1" i="1" dirty="0"/>
              <a:t>Standard of care – Professionals</a:t>
            </a:r>
          </a:p>
          <a:p>
            <a:endParaRPr lang="en-US" b="1" i="1" dirty="0"/>
          </a:p>
          <a:p>
            <a:pPr marL="0" indent="0">
              <a:buNone/>
            </a:pPr>
            <a:r>
              <a:rPr lang="en-US" b="1" i="1" dirty="0"/>
              <a:t>Civil Liability Act 2002 </a:t>
            </a:r>
            <a:r>
              <a:rPr lang="en-US" i="1" dirty="0"/>
              <a:t>(NSW)</a:t>
            </a:r>
          </a:p>
          <a:p>
            <a:pPr marL="0" indent="0">
              <a:buNone/>
            </a:pPr>
            <a:endParaRPr lang="en-US" i="1" dirty="0"/>
          </a:p>
          <a:p>
            <a:pPr marL="0" indent="0">
              <a:buNone/>
            </a:pPr>
            <a:r>
              <a:rPr lang="en-US" b="1" i="1" dirty="0"/>
              <a:t>Section 5O</a:t>
            </a:r>
          </a:p>
          <a:p>
            <a:r>
              <a:rPr lang="en-US" dirty="0"/>
              <a:t> A person </a:t>
            </a:r>
            <a:r>
              <a:rPr lang="en-US" dirty="0" err="1"/>
              <a:t>practising</a:t>
            </a:r>
            <a:r>
              <a:rPr lang="en-US" dirty="0"/>
              <a:t> a profession (</a:t>
            </a:r>
            <a:r>
              <a:rPr lang="en-US" b="1" i="1" dirty="0"/>
              <a:t>a professional</a:t>
            </a:r>
            <a:r>
              <a:rPr lang="en-US" dirty="0"/>
              <a:t>) does not incur a liability in negligence arising from the provision of a professional service if it is established that the professional acted in a manner that (at the time the service was provided) was widely accepted in Australia by peer professional opinion as competent professional practice</a:t>
            </a:r>
            <a:endParaRPr lang="en-US" b="1" i="1"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1336157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normAutofit fontScale="90000"/>
          </a:bodyPr>
          <a:lstStyle/>
          <a:p>
            <a:pPr algn="ctr"/>
            <a:br>
              <a:rPr lang="en-US" dirty="0"/>
            </a:br>
            <a:r>
              <a:rPr lang="en-US" b="1" dirty="0"/>
              <a:t>Negligence</a:t>
            </a:r>
            <a:br>
              <a:rPr lang="en-US" dirty="0"/>
            </a:br>
            <a:endParaRPr lang="en-US" b="1" dirty="0">
              <a:latin typeface="Calibri Light"/>
              <a:cs typeface="Calibri Light"/>
            </a:endParaRPr>
          </a:p>
        </p:txBody>
      </p:sp>
      <p:sp>
        <p:nvSpPr>
          <p:cNvPr id="3" name="Subtitle 2"/>
          <p:cNvSpPr>
            <a:spLocks noGrp="1"/>
          </p:cNvSpPr>
          <p:nvPr>
            <p:ph idx="1"/>
          </p:nvPr>
        </p:nvSpPr>
        <p:spPr>
          <a:xfrm>
            <a:off x="799011" y="993913"/>
            <a:ext cx="10515600" cy="4900021"/>
          </a:xfrm>
        </p:spPr>
        <p:txBody>
          <a:bodyPr vert="horz" lIns="91440" tIns="45720" rIns="91440" bIns="45720" rtlCol="0" anchor="t">
            <a:normAutofit fontScale="92500"/>
          </a:bodyPr>
          <a:lstStyle/>
          <a:p>
            <a:pPr marL="0" lvl="0" indent="0">
              <a:buNone/>
            </a:pPr>
            <a:r>
              <a:rPr lang="en-AU" b="1" i="1" dirty="0"/>
              <a:t>3. Did the breach cause the damage?</a:t>
            </a:r>
            <a:endParaRPr lang="en-GB" dirty="0"/>
          </a:p>
          <a:p>
            <a:r>
              <a:rPr lang="en-AU" dirty="0"/>
              <a:t>The defendant’s wrongful act must have caused or contributed to the harm for which the plaintiff seeks damages. Determining questions of causation can prove difficult in a great many circumstances</a:t>
            </a:r>
          </a:p>
          <a:p>
            <a:r>
              <a:rPr lang="en-AU" dirty="0"/>
              <a:t>One approach the courts in Australia have taken over the years is the application of a ‘but for’ test. In other words can it be said that ‘but for’ the act or omission of person A, person B would not have suffered the injury or loss in question. </a:t>
            </a:r>
          </a:p>
          <a:p>
            <a:r>
              <a:rPr lang="en-AU" dirty="0"/>
              <a:t>Put differently, ‘If the damage would have occurred notwithstanding the negligent act or omission, the act or omission is not a cause of the damage and there is no legal liability for it</a:t>
            </a:r>
          </a:p>
          <a:p>
            <a:r>
              <a:rPr lang="en-AU" dirty="0"/>
              <a:t>This requirement exists under </a:t>
            </a:r>
            <a:r>
              <a:rPr lang="en-AU" i="1" dirty="0"/>
              <a:t>Civil Liability Act 2002 </a:t>
            </a:r>
            <a:r>
              <a:rPr lang="en-AU" dirty="0"/>
              <a:t>(NSW) s. 5D (1)(a)</a:t>
            </a:r>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7921172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normAutofit fontScale="90000"/>
          </a:bodyPr>
          <a:lstStyle/>
          <a:p>
            <a:pPr algn="ctr"/>
            <a:br>
              <a:rPr lang="en-US" dirty="0"/>
            </a:br>
            <a:r>
              <a:rPr lang="en-US" b="1" dirty="0"/>
              <a:t>Negligence</a:t>
            </a:r>
            <a:br>
              <a:rPr lang="en-US" dirty="0"/>
            </a:br>
            <a:endParaRPr lang="en-US" b="1" dirty="0">
              <a:latin typeface="Calibri Light"/>
              <a:cs typeface="Calibri Light"/>
            </a:endParaRPr>
          </a:p>
        </p:txBody>
      </p:sp>
      <p:sp>
        <p:nvSpPr>
          <p:cNvPr id="3" name="Subtitle 2"/>
          <p:cNvSpPr>
            <a:spLocks noGrp="1"/>
          </p:cNvSpPr>
          <p:nvPr>
            <p:ph idx="1"/>
          </p:nvPr>
        </p:nvSpPr>
        <p:spPr>
          <a:xfrm>
            <a:off x="799011" y="940904"/>
            <a:ext cx="10515600" cy="4953030"/>
          </a:xfrm>
        </p:spPr>
        <p:txBody>
          <a:bodyPr vert="horz" lIns="91440" tIns="45720" rIns="91440" bIns="45720" rtlCol="0" anchor="t">
            <a:normAutofit/>
          </a:bodyPr>
          <a:lstStyle/>
          <a:p>
            <a:pPr>
              <a:buFont typeface="Wingdings" panose="05000000000000000000" pitchFamily="2" charset="2"/>
              <a:buChar char="Ø"/>
            </a:pPr>
            <a:r>
              <a:rPr lang="en-AU" b="1" dirty="0"/>
              <a:t>Negligence in legal practice</a:t>
            </a:r>
          </a:p>
          <a:p>
            <a:pPr>
              <a:buFont typeface="Wingdings" panose="05000000000000000000" pitchFamily="2" charset="2"/>
              <a:buChar char="Ø"/>
            </a:pPr>
            <a:endParaRPr lang="en-GB" b="1" u="sng" dirty="0"/>
          </a:p>
          <a:p>
            <a:r>
              <a:rPr lang="en-AU" dirty="0"/>
              <a:t>Lawyers owe their clients a duty of care. </a:t>
            </a:r>
          </a:p>
          <a:p>
            <a:r>
              <a:rPr lang="en-AU" dirty="0"/>
              <a:t>A lawyer who fails to provide a legal service to a client with at least reasonable care and skill, causing the client to suffer financial or other loss, may well have breached his or her duty of care. Breach of this duty may amount to negligence and the client may be entitled to compensation for the loss.</a:t>
            </a:r>
            <a:endParaRPr lang="en-GB" dirty="0"/>
          </a:p>
          <a:p>
            <a:r>
              <a:rPr lang="en-AU" dirty="0"/>
              <a:t>Further to this, a legal practitioner may be in breach of a statutory code or professional standard impacting on the jurisdiction(s) in which they operate. </a:t>
            </a:r>
            <a:endParaRPr lang="en-GB"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5573736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normAutofit fontScale="90000"/>
          </a:bodyPr>
          <a:lstStyle/>
          <a:p>
            <a:pPr algn="ctr"/>
            <a:br>
              <a:rPr lang="en-US" dirty="0"/>
            </a:br>
            <a:r>
              <a:rPr lang="en-US" b="1" dirty="0"/>
              <a:t>Negligence</a:t>
            </a:r>
            <a:br>
              <a:rPr lang="en-US" dirty="0"/>
            </a:br>
            <a:endParaRPr lang="en-US" b="1" dirty="0">
              <a:latin typeface="Calibri Light"/>
              <a:cs typeface="Calibri Light"/>
            </a:endParaRPr>
          </a:p>
        </p:txBody>
      </p:sp>
      <p:sp>
        <p:nvSpPr>
          <p:cNvPr id="3" name="Subtitle 2"/>
          <p:cNvSpPr>
            <a:spLocks noGrp="1"/>
          </p:cNvSpPr>
          <p:nvPr>
            <p:ph idx="1"/>
          </p:nvPr>
        </p:nvSpPr>
        <p:spPr>
          <a:xfrm>
            <a:off x="799011" y="1371600"/>
            <a:ext cx="10515600" cy="4522334"/>
          </a:xfrm>
        </p:spPr>
        <p:txBody>
          <a:bodyPr vert="horz" lIns="91440" tIns="45720" rIns="91440" bIns="45720" rtlCol="0" anchor="t">
            <a:normAutofit fontScale="92500" lnSpcReduction="10000"/>
          </a:bodyPr>
          <a:lstStyle/>
          <a:p>
            <a:pPr>
              <a:buFont typeface="Wingdings" panose="05000000000000000000" pitchFamily="2" charset="2"/>
              <a:buChar char="Ø"/>
            </a:pPr>
            <a:r>
              <a:rPr lang="en-AU" b="1" dirty="0"/>
              <a:t>Liability of Support Staff </a:t>
            </a:r>
          </a:p>
          <a:p>
            <a:endParaRPr lang="en-AU" dirty="0"/>
          </a:p>
          <a:p>
            <a:r>
              <a:rPr lang="en-AU" dirty="0"/>
              <a:t>The usual elements of negligence apply in the context of any role you may fill in a legal organisation. All legal support workers should be aware of the duty they owe their clients and must be capable of performing those duties to a reasonable professional standard. </a:t>
            </a:r>
            <a:endParaRPr lang="en-GB" dirty="0"/>
          </a:p>
          <a:p>
            <a:r>
              <a:rPr lang="en-AU" dirty="0"/>
              <a:t>In a professional context, it is mainly the responsibility of the employer (i.e. the organisation) to ensure that employees are aware of relevant codes of conduct and professional standards. </a:t>
            </a:r>
          </a:p>
          <a:p>
            <a:r>
              <a:rPr lang="en-AU" dirty="0"/>
              <a:t>Where there is an alleged breach of confidentiality or negligence on the part of a legal support officer, typically the employer will be vicariously liable for the employee’s action</a:t>
            </a:r>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8772052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normAutofit fontScale="90000"/>
          </a:bodyPr>
          <a:lstStyle/>
          <a:p>
            <a:pPr algn="ctr"/>
            <a:br>
              <a:rPr lang="en-US" dirty="0"/>
            </a:br>
            <a:r>
              <a:rPr lang="en-US" b="1" dirty="0"/>
              <a:t>Negligence</a:t>
            </a:r>
            <a:br>
              <a:rPr lang="en-US" dirty="0"/>
            </a:br>
            <a:endParaRPr lang="en-US" b="1" dirty="0">
              <a:latin typeface="Calibri Light"/>
              <a:cs typeface="Calibri Light"/>
            </a:endParaRPr>
          </a:p>
        </p:txBody>
      </p:sp>
      <p:sp>
        <p:nvSpPr>
          <p:cNvPr id="3" name="Subtitle 2"/>
          <p:cNvSpPr>
            <a:spLocks noGrp="1"/>
          </p:cNvSpPr>
          <p:nvPr>
            <p:ph idx="1"/>
          </p:nvPr>
        </p:nvSpPr>
        <p:spPr>
          <a:xfrm>
            <a:off x="799011" y="1110343"/>
            <a:ext cx="10515600" cy="4783591"/>
          </a:xfrm>
        </p:spPr>
        <p:txBody>
          <a:bodyPr vert="horz" lIns="91440" tIns="45720" rIns="91440" bIns="45720" rtlCol="0" anchor="t">
            <a:normAutofit fontScale="92500" lnSpcReduction="10000"/>
          </a:bodyPr>
          <a:lstStyle/>
          <a:p>
            <a:pPr>
              <a:buFont typeface="Wingdings" panose="05000000000000000000" pitchFamily="2" charset="2"/>
              <a:buChar char="Ø"/>
            </a:pPr>
            <a:r>
              <a:rPr lang="en-US" b="1" dirty="0"/>
              <a:t>Vicarious Liability</a:t>
            </a:r>
          </a:p>
          <a:p>
            <a:pPr>
              <a:buFont typeface="Wingdings" panose="05000000000000000000" pitchFamily="2" charset="2"/>
              <a:buChar char="Ø"/>
            </a:pPr>
            <a:endParaRPr lang="en-US" dirty="0"/>
          </a:p>
          <a:p>
            <a:r>
              <a:rPr lang="en-GB" dirty="0"/>
              <a:t>Refers generally to a situation where someone is held responsible for the actions or omissions of another person. </a:t>
            </a:r>
          </a:p>
          <a:p>
            <a:r>
              <a:rPr lang="en-GB" dirty="0"/>
              <a:t>In a workplace context, an employer can be liable for the acts or omissions of its employees, provided it can be shown that these actions took place in the course of their </a:t>
            </a:r>
            <a:r>
              <a:rPr lang="en-AU" dirty="0"/>
              <a:t>employment</a:t>
            </a:r>
          </a:p>
          <a:p>
            <a:r>
              <a:rPr lang="en-GB" dirty="0"/>
              <a:t>If those actions are found to be unlawful, both the employee responsible for the action/s and the employer or principal may be held responsible. </a:t>
            </a:r>
            <a:r>
              <a:rPr lang="en-AU" dirty="0"/>
              <a:t>That is, unless an employer can show that ‘all reasonable steps’ were taken to reduce liability or that the employee was acting in a personal capacity (i.e. they were acting outside the course of their employment).</a:t>
            </a:r>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8597411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normAutofit fontScale="90000"/>
          </a:bodyPr>
          <a:lstStyle/>
          <a:p>
            <a:pPr algn="ctr"/>
            <a:br>
              <a:rPr lang="en-US" dirty="0"/>
            </a:br>
            <a:r>
              <a:rPr lang="en-US" b="1" dirty="0"/>
              <a:t>Negligence</a:t>
            </a:r>
            <a:br>
              <a:rPr lang="en-US" dirty="0"/>
            </a:br>
            <a:endParaRPr lang="en-US" b="1" dirty="0">
              <a:latin typeface="Calibri Light"/>
              <a:cs typeface="Calibri Light"/>
            </a:endParaRPr>
          </a:p>
        </p:txBody>
      </p:sp>
      <p:sp>
        <p:nvSpPr>
          <p:cNvPr id="3" name="Subtitle 2"/>
          <p:cNvSpPr>
            <a:spLocks noGrp="1"/>
          </p:cNvSpPr>
          <p:nvPr>
            <p:ph idx="1"/>
          </p:nvPr>
        </p:nvSpPr>
        <p:spPr>
          <a:xfrm>
            <a:off x="799011" y="1110343"/>
            <a:ext cx="10515600" cy="4783591"/>
          </a:xfrm>
        </p:spPr>
        <p:txBody>
          <a:bodyPr vert="horz" lIns="91440" tIns="45720" rIns="91440" bIns="45720" rtlCol="0" anchor="t">
            <a:normAutofit/>
          </a:bodyPr>
          <a:lstStyle/>
          <a:p>
            <a:pPr>
              <a:buFont typeface="Wingdings" panose="05000000000000000000" pitchFamily="2" charset="2"/>
              <a:buChar char="Ø"/>
            </a:pPr>
            <a:r>
              <a:rPr lang="en-US" b="1" dirty="0"/>
              <a:t>Vicarious Liability</a:t>
            </a:r>
          </a:p>
          <a:p>
            <a:pPr>
              <a:buFont typeface="Wingdings" panose="05000000000000000000" pitchFamily="2" charset="2"/>
              <a:buChar char="Ø"/>
            </a:pPr>
            <a:endParaRPr lang="en-US" dirty="0"/>
          </a:p>
          <a:p>
            <a:r>
              <a:rPr lang="en-AU" dirty="0"/>
              <a:t>What does ‘all reasonable’ steps mean?</a:t>
            </a:r>
            <a:endParaRPr lang="en-GB" dirty="0"/>
          </a:p>
          <a:p>
            <a:r>
              <a:rPr lang="en-AU" dirty="0"/>
              <a:t>‘All reasonable steps’ is not defined in the legislation as what is reasonable for a large corporation may not be reasonable for a small business. Rather it is worked out on a case-by-case basis. This means employers must actively implement precautionary measures to minimise the risk of employees acting in an unlawful manner in the course of their employment.</a:t>
            </a:r>
            <a:endParaRPr lang="en-GB"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37252272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normAutofit fontScale="90000"/>
          </a:bodyPr>
          <a:lstStyle/>
          <a:p>
            <a:pPr algn="ctr"/>
            <a:br>
              <a:rPr lang="en-US" dirty="0"/>
            </a:br>
            <a:r>
              <a:rPr lang="en-US" b="1" dirty="0"/>
              <a:t>Negligence</a:t>
            </a:r>
            <a:br>
              <a:rPr lang="en-US" dirty="0"/>
            </a:br>
            <a:endParaRPr lang="en-US" b="1" dirty="0">
              <a:latin typeface="Calibri Light"/>
              <a:cs typeface="Calibri Light"/>
            </a:endParaRPr>
          </a:p>
        </p:txBody>
      </p:sp>
      <p:sp>
        <p:nvSpPr>
          <p:cNvPr id="3" name="Subtitle 2"/>
          <p:cNvSpPr>
            <a:spLocks noGrp="1"/>
          </p:cNvSpPr>
          <p:nvPr>
            <p:ph idx="1"/>
          </p:nvPr>
        </p:nvSpPr>
        <p:spPr>
          <a:xfrm>
            <a:off x="799011" y="954157"/>
            <a:ext cx="10515600" cy="4939777"/>
          </a:xfrm>
        </p:spPr>
        <p:txBody>
          <a:bodyPr vert="horz" lIns="91440" tIns="45720" rIns="91440" bIns="45720" rtlCol="0" anchor="t">
            <a:normAutofit fontScale="92500" lnSpcReduction="20000"/>
          </a:bodyPr>
          <a:lstStyle/>
          <a:p>
            <a:pPr>
              <a:buFont typeface="Wingdings" panose="05000000000000000000" pitchFamily="2" charset="2"/>
              <a:buChar char="Ø"/>
            </a:pPr>
            <a:r>
              <a:rPr lang="en-AU" b="1" dirty="0"/>
              <a:t>Vicarious Liability</a:t>
            </a:r>
          </a:p>
          <a:p>
            <a:r>
              <a:rPr lang="en-AU" dirty="0"/>
              <a:t>Employees are generally protected by their employer as long as they follow policies and reasonable instruction. </a:t>
            </a:r>
          </a:p>
          <a:p>
            <a:r>
              <a:rPr lang="en-AU" dirty="0"/>
              <a:t>Where an employer will not be vicariously liable for damage or loss incurred by a client, is when an employee acts outside the course of their employment. Particular circumstances where an act is outside the course of employment include:</a:t>
            </a:r>
            <a:endParaRPr lang="en-GB" dirty="0"/>
          </a:p>
          <a:p>
            <a:pPr lvl="0"/>
            <a:r>
              <a:rPr lang="en-AU" b="1" dirty="0"/>
              <a:t>Passion and resentment </a:t>
            </a:r>
            <a:r>
              <a:rPr lang="en-AU" dirty="0"/>
              <a:t>– A barmaid threw a glass filled with beers at a customer as she was angry at this foul behaviour</a:t>
            </a:r>
            <a:endParaRPr lang="en-GB" dirty="0"/>
          </a:p>
          <a:p>
            <a:pPr lvl="0"/>
            <a:r>
              <a:rPr lang="en-AU" b="1" dirty="0"/>
              <a:t>Unconnected acts – </a:t>
            </a:r>
            <a:r>
              <a:rPr lang="en-AU" dirty="0"/>
              <a:t>employee on a ‘frolic of his/her own’</a:t>
            </a:r>
            <a:endParaRPr lang="en-GB" dirty="0"/>
          </a:p>
          <a:p>
            <a:pPr lvl="0"/>
            <a:r>
              <a:rPr lang="en-AU" b="1" dirty="0"/>
              <a:t>Employer prohibitions – </a:t>
            </a:r>
            <a:r>
              <a:rPr lang="en-AU" dirty="0"/>
              <a:t>express limits on conduct within sphere of employment</a:t>
            </a:r>
            <a:endParaRPr lang="en-GB" dirty="0"/>
          </a:p>
          <a:p>
            <a:pPr lvl="0"/>
            <a:r>
              <a:rPr lang="en-AU" b="1" dirty="0"/>
              <a:t>Criminal acts of employees – </a:t>
            </a:r>
            <a:r>
              <a:rPr lang="en-AU" dirty="0"/>
              <a:t>usually considered a personal issue.</a:t>
            </a:r>
            <a:endParaRPr lang="en-GB"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26265413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normAutofit fontScale="90000"/>
          </a:bodyPr>
          <a:lstStyle/>
          <a:p>
            <a:pPr algn="ctr"/>
            <a:br>
              <a:rPr lang="en-US" dirty="0"/>
            </a:br>
            <a:r>
              <a:rPr lang="en-US" b="1" dirty="0"/>
              <a:t>Negligence</a:t>
            </a:r>
            <a:br>
              <a:rPr lang="en-US" dirty="0"/>
            </a:br>
            <a:endParaRPr lang="en-US" b="1" dirty="0">
              <a:latin typeface="Calibri Light"/>
              <a:cs typeface="Calibri Light"/>
            </a:endParaRPr>
          </a:p>
        </p:txBody>
      </p:sp>
      <p:sp>
        <p:nvSpPr>
          <p:cNvPr id="3" name="Subtitle 2"/>
          <p:cNvSpPr>
            <a:spLocks noGrp="1"/>
          </p:cNvSpPr>
          <p:nvPr>
            <p:ph idx="1"/>
          </p:nvPr>
        </p:nvSpPr>
        <p:spPr>
          <a:xfrm>
            <a:off x="799011" y="940905"/>
            <a:ext cx="10515600" cy="4953030"/>
          </a:xfrm>
        </p:spPr>
        <p:txBody>
          <a:bodyPr vert="horz" lIns="91440" tIns="45720" rIns="91440" bIns="45720" rtlCol="0" anchor="t">
            <a:normAutofit/>
          </a:bodyPr>
          <a:lstStyle/>
          <a:p>
            <a:pPr>
              <a:buFont typeface="Wingdings" panose="05000000000000000000" pitchFamily="2" charset="2"/>
              <a:buChar char="Ø"/>
            </a:pPr>
            <a:r>
              <a:rPr lang="en-US" b="1" dirty="0"/>
              <a:t>Vicarious Liability</a:t>
            </a:r>
          </a:p>
          <a:p>
            <a:r>
              <a:rPr lang="en-GB" dirty="0"/>
              <a:t>Employer will not be liable if tortfeasor an independent contractor.</a:t>
            </a:r>
          </a:p>
          <a:p>
            <a:pPr lvl="0"/>
            <a:r>
              <a:rPr lang="en-AU" dirty="0"/>
              <a:t>Determining the exact nature of the relationship between the parties can be difficult and a number of tests have been formulated. </a:t>
            </a:r>
            <a:endParaRPr lang="en-GB" dirty="0"/>
          </a:p>
          <a:p>
            <a:r>
              <a:rPr lang="en-AU" dirty="0"/>
              <a:t> The most important of these tests is the control test that focuses on the degree of control that the employer has over the type, manner and performance of the work completed. </a:t>
            </a:r>
            <a:endParaRPr lang="en-GB" dirty="0"/>
          </a:p>
          <a:p>
            <a:r>
              <a:rPr lang="en-AU" dirty="0"/>
              <a:t>The greater the degree of control exercised by the defendant, the more likely the relationship is one of employer and employee </a:t>
            </a:r>
          </a:p>
          <a:p>
            <a:r>
              <a:rPr lang="en-AU" dirty="0"/>
              <a:t>Courts look at a number of factors when deciding this</a:t>
            </a:r>
            <a:endParaRPr lang="en-GB" dirty="0"/>
          </a:p>
          <a:p>
            <a:endParaRPr lang="en-GB" dirty="0"/>
          </a:p>
          <a:p>
            <a:pPr marL="0" indent="0">
              <a:buNone/>
            </a:pPr>
            <a:endParaRPr lang="en-GB" dirty="0"/>
          </a:p>
          <a:p>
            <a:pPr>
              <a:buFont typeface="Wingdings" panose="05000000000000000000" pitchFamily="2" charset="2"/>
              <a:buChar char="Ø"/>
            </a:pPr>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926132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
        <p:nvSpPr>
          <p:cNvPr id="5" name="Title 4">
            <a:extLst>
              <a:ext uri="{FF2B5EF4-FFF2-40B4-BE49-F238E27FC236}">
                <a16:creationId xmlns:a16="http://schemas.microsoft.com/office/drawing/2014/main" id="{E3B9D9C8-66C8-48F2-BA90-E026B15C7D1E}"/>
              </a:ext>
            </a:extLst>
          </p:cNvPr>
          <p:cNvSpPr>
            <a:spLocks noGrp="1"/>
          </p:cNvSpPr>
          <p:nvPr>
            <p:ph type="title"/>
          </p:nvPr>
        </p:nvSpPr>
        <p:spPr>
          <a:xfrm>
            <a:off x="838200" y="2268"/>
            <a:ext cx="10515600" cy="1325563"/>
          </a:xfrm>
        </p:spPr>
        <p:txBody>
          <a:bodyPr/>
          <a:lstStyle/>
          <a:p>
            <a:pPr algn="ctr"/>
            <a:r>
              <a:rPr lang="en-US" b="1" dirty="0">
                <a:latin typeface="Abadi Extra Light"/>
                <a:cs typeface="Calibri Light"/>
              </a:rPr>
              <a:t>Acknowledgement of Country</a:t>
            </a:r>
            <a:endParaRPr lang="en-US" b="1" dirty="0">
              <a:latin typeface="Abadi Extra Light"/>
              <a:cs typeface="Arial"/>
            </a:endParaRPr>
          </a:p>
        </p:txBody>
      </p:sp>
      <p:sp>
        <p:nvSpPr>
          <p:cNvPr id="6" name="Content Placeholder 5">
            <a:extLst>
              <a:ext uri="{FF2B5EF4-FFF2-40B4-BE49-F238E27FC236}">
                <a16:creationId xmlns:a16="http://schemas.microsoft.com/office/drawing/2014/main" id="{F31BB6F7-BDDC-4CF0-AAA6-561464125576}"/>
              </a:ext>
            </a:extLst>
          </p:cNvPr>
          <p:cNvSpPr>
            <a:spLocks noGrp="1"/>
          </p:cNvSpPr>
          <p:nvPr>
            <p:ph idx="1"/>
          </p:nvPr>
        </p:nvSpPr>
        <p:spPr>
          <a:xfrm>
            <a:off x="838200" y="1259567"/>
            <a:ext cx="10515600" cy="1172710"/>
          </a:xfrm>
        </p:spPr>
        <p:txBody>
          <a:bodyPr vert="horz" lIns="91440" tIns="45720" rIns="91440" bIns="45720" rtlCol="0" anchor="t">
            <a:normAutofit/>
          </a:bodyPr>
          <a:lstStyle/>
          <a:p>
            <a:pPr marL="0" indent="0" algn="ctr">
              <a:buNone/>
            </a:pPr>
            <a:r>
              <a:rPr lang="en-US" sz="2200" dirty="0">
                <a:latin typeface="Abadi Extra Light"/>
                <a:cs typeface="Calibri" panose="020F0502020204030204"/>
              </a:rPr>
              <a:t>We acknowledge the traditional owners of the land on which Tranby stands, the Gadigal people of the Eora nation. We pay our respects to their Elders both past and present, who remain the traditional knowledge holders of this land.</a:t>
            </a:r>
            <a:endParaRPr lang="en-US" sz="2200" dirty="0">
              <a:cs typeface="Calibri" panose="020F0502020204030204"/>
            </a:endParaRPr>
          </a:p>
        </p:txBody>
      </p:sp>
      <p:pic>
        <p:nvPicPr>
          <p:cNvPr id="7" name="Picture 7" descr="Logo&#10;&#10;Description automatically generated">
            <a:extLst>
              <a:ext uri="{FF2B5EF4-FFF2-40B4-BE49-F238E27FC236}">
                <a16:creationId xmlns:a16="http://schemas.microsoft.com/office/drawing/2014/main" id="{CA323A0C-30B3-4CE2-8AA1-654D1EDEDCDC}"/>
              </a:ext>
            </a:extLst>
          </p:cNvPr>
          <p:cNvPicPr>
            <a:picLocks noChangeAspect="1"/>
          </p:cNvPicPr>
          <p:nvPr/>
        </p:nvPicPr>
        <p:blipFill>
          <a:blip r:embed="rId3" cstate="print"/>
          <a:stretch>
            <a:fillRect/>
          </a:stretch>
        </p:blipFill>
        <p:spPr>
          <a:xfrm>
            <a:off x="834572" y="2599300"/>
            <a:ext cx="3018971" cy="1820091"/>
          </a:xfrm>
          <a:prstGeom prst="rect">
            <a:avLst/>
          </a:prstGeom>
        </p:spPr>
      </p:pic>
      <p:pic>
        <p:nvPicPr>
          <p:cNvPr id="8" name="Picture 8" descr="Logo&#10;&#10;Description automatically generated">
            <a:extLst>
              <a:ext uri="{FF2B5EF4-FFF2-40B4-BE49-F238E27FC236}">
                <a16:creationId xmlns:a16="http://schemas.microsoft.com/office/drawing/2014/main" id="{1BC332BB-68A7-4487-B2B2-BEF04DC9B491}"/>
              </a:ext>
            </a:extLst>
          </p:cNvPr>
          <p:cNvPicPr>
            <a:picLocks noChangeAspect="1"/>
          </p:cNvPicPr>
          <p:nvPr/>
        </p:nvPicPr>
        <p:blipFill>
          <a:blip r:embed="rId4" cstate="print"/>
          <a:stretch>
            <a:fillRect/>
          </a:stretch>
        </p:blipFill>
        <p:spPr>
          <a:xfrm>
            <a:off x="8345715" y="2594428"/>
            <a:ext cx="3004457" cy="1828800"/>
          </a:xfrm>
          <a:prstGeom prst="rect">
            <a:avLst/>
          </a:prstGeom>
        </p:spPr>
      </p:pic>
      <p:sp>
        <p:nvSpPr>
          <p:cNvPr id="12" name="Content Placeholder 5">
            <a:extLst>
              <a:ext uri="{FF2B5EF4-FFF2-40B4-BE49-F238E27FC236}">
                <a16:creationId xmlns:a16="http://schemas.microsoft.com/office/drawing/2014/main" id="{4C6880C8-25CD-440D-9138-6D05168946A0}"/>
              </a:ext>
            </a:extLst>
          </p:cNvPr>
          <p:cNvSpPr txBox="1">
            <a:spLocks/>
          </p:cNvSpPr>
          <p:nvPr/>
        </p:nvSpPr>
        <p:spPr>
          <a:xfrm>
            <a:off x="838200" y="4851853"/>
            <a:ext cx="10515600" cy="867910"/>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200" dirty="0">
                <a:latin typeface="Abadi Extra Light"/>
                <a:cs typeface="Calibri" panose="020F0502020204030204"/>
              </a:rPr>
              <a:t>We proudly extend this respect to all current and emerging leaders around Australia, for they hold the memories, the traditions, the culture and the future of their people.</a:t>
            </a:r>
            <a:endParaRPr lang="en-US" sz="2200" dirty="0"/>
          </a:p>
        </p:txBody>
      </p:sp>
      <p:pic>
        <p:nvPicPr>
          <p:cNvPr id="33" name="Picture 39">
            <a:extLst>
              <a:ext uri="{FF2B5EF4-FFF2-40B4-BE49-F238E27FC236}">
                <a16:creationId xmlns:a16="http://schemas.microsoft.com/office/drawing/2014/main" id="{E79F4BB7-B804-4135-9733-CFDC4B3DE377}"/>
              </a:ext>
            </a:extLst>
          </p:cNvPr>
          <p:cNvPicPr>
            <a:picLocks noChangeAspect="1"/>
          </p:cNvPicPr>
          <p:nvPr/>
        </p:nvPicPr>
        <p:blipFill>
          <a:blip r:embed="rId5" cstate="print"/>
          <a:stretch>
            <a:fillRect/>
          </a:stretch>
        </p:blipFill>
        <p:spPr>
          <a:xfrm>
            <a:off x="4724400" y="3078480"/>
            <a:ext cx="2743200" cy="1005840"/>
          </a:xfrm>
          <a:prstGeom prst="rect">
            <a:avLst/>
          </a:prstGeom>
        </p:spPr>
      </p:pic>
    </p:spTree>
    <p:extLst>
      <p:ext uri="{BB962C8B-B14F-4D97-AF65-F5344CB8AC3E}">
        <p14:creationId xmlns:p14="http://schemas.microsoft.com/office/powerpoint/2010/main" val="1415568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normAutofit fontScale="90000"/>
          </a:bodyPr>
          <a:lstStyle/>
          <a:p>
            <a:pPr algn="ctr"/>
            <a:br>
              <a:rPr lang="en-US" dirty="0"/>
            </a:br>
            <a:r>
              <a:rPr lang="en-US" b="1" dirty="0"/>
              <a:t>Negligence</a:t>
            </a:r>
            <a:br>
              <a:rPr lang="en-US" dirty="0"/>
            </a:br>
            <a:endParaRPr lang="en-US" b="1" dirty="0">
              <a:latin typeface="Calibri Light"/>
              <a:cs typeface="Calibri Light"/>
            </a:endParaRPr>
          </a:p>
        </p:txBody>
      </p:sp>
      <p:sp>
        <p:nvSpPr>
          <p:cNvPr id="3" name="Subtitle 2"/>
          <p:cNvSpPr>
            <a:spLocks noGrp="1"/>
          </p:cNvSpPr>
          <p:nvPr>
            <p:ph idx="1"/>
          </p:nvPr>
        </p:nvSpPr>
        <p:spPr>
          <a:xfrm>
            <a:off x="799011" y="1007165"/>
            <a:ext cx="10515600" cy="4886769"/>
          </a:xfrm>
        </p:spPr>
        <p:txBody>
          <a:bodyPr vert="horz" lIns="91440" tIns="45720" rIns="91440" bIns="45720" rtlCol="0" anchor="t">
            <a:normAutofit/>
          </a:bodyPr>
          <a:lstStyle/>
          <a:p>
            <a:pPr>
              <a:buFont typeface="Wingdings" panose="05000000000000000000" pitchFamily="2" charset="2"/>
              <a:buChar char="Ø"/>
            </a:pPr>
            <a:r>
              <a:rPr lang="en-US" b="1" dirty="0" err="1"/>
              <a:t>Defences</a:t>
            </a:r>
            <a:endParaRPr lang="en-US" b="1" dirty="0"/>
          </a:p>
          <a:p>
            <a:pPr marL="0" indent="0">
              <a:buNone/>
            </a:pPr>
            <a:r>
              <a:rPr lang="en-US" dirty="0"/>
              <a:t>1. Contributory negligence</a:t>
            </a:r>
          </a:p>
          <a:p>
            <a:pPr marL="0" indent="0">
              <a:buNone/>
            </a:pPr>
            <a:r>
              <a:rPr lang="en-AU" dirty="0"/>
              <a:t>This is where the Plaintiff has been negligent (in addition to the defendant).  So, the judges have to assign a (percentage) % of contribution.  </a:t>
            </a:r>
          </a:p>
          <a:p>
            <a:pPr marL="0" indent="0">
              <a:buNone/>
            </a:pPr>
            <a:r>
              <a:rPr lang="en-AU" dirty="0"/>
              <a:t>Note: Under statute contributory negligence can defeat 100% of the claim: e.g. </a:t>
            </a:r>
            <a:r>
              <a:rPr lang="en-AU" i="1" dirty="0"/>
              <a:t>Civil Liabilities Act 2002 </a:t>
            </a:r>
            <a:r>
              <a:rPr lang="en-AU" dirty="0"/>
              <a:t>(NSW) s. 5S</a:t>
            </a:r>
          </a:p>
          <a:p>
            <a:pPr>
              <a:buFont typeface="Wingdings" panose="05000000000000000000" pitchFamily="2" charset="2"/>
              <a:buChar char="Ø"/>
            </a:pPr>
            <a:r>
              <a:rPr lang="en-AU" dirty="0"/>
              <a:t>When considering whether the plaintiff had contributed to their own loss or injury, the court will apply a </a:t>
            </a:r>
            <a:r>
              <a:rPr lang="en-AU" b="1" i="1" dirty="0"/>
              <a:t>reasonable person test</a:t>
            </a:r>
            <a:r>
              <a:rPr lang="en-AU" dirty="0"/>
              <a:t>, which asks objectively, what would a reasonable person have done in similar circumstances? </a:t>
            </a:r>
            <a:endParaRPr lang="en-GB" dirty="0"/>
          </a:p>
          <a:p>
            <a:pPr>
              <a:buFont typeface="Wingdings" panose="05000000000000000000" pitchFamily="2" charset="2"/>
              <a:buChar char="Ø"/>
            </a:pPr>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4231662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normAutofit fontScale="90000"/>
          </a:bodyPr>
          <a:lstStyle/>
          <a:p>
            <a:pPr algn="ctr"/>
            <a:br>
              <a:rPr lang="en-US" dirty="0"/>
            </a:br>
            <a:r>
              <a:rPr lang="en-US" b="1" dirty="0"/>
              <a:t>Negligence</a:t>
            </a:r>
            <a:br>
              <a:rPr lang="en-US" dirty="0"/>
            </a:br>
            <a:endParaRPr lang="en-US" b="1" dirty="0">
              <a:latin typeface="Calibri Light"/>
              <a:cs typeface="Calibri Light"/>
            </a:endParaRPr>
          </a:p>
        </p:txBody>
      </p:sp>
      <p:sp>
        <p:nvSpPr>
          <p:cNvPr id="3" name="Subtitle 2"/>
          <p:cNvSpPr>
            <a:spLocks noGrp="1"/>
          </p:cNvSpPr>
          <p:nvPr>
            <p:ph idx="1"/>
          </p:nvPr>
        </p:nvSpPr>
        <p:spPr>
          <a:xfrm>
            <a:off x="410816" y="1110343"/>
            <a:ext cx="11489635" cy="4783591"/>
          </a:xfrm>
        </p:spPr>
        <p:txBody>
          <a:bodyPr vert="horz" lIns="91440" tIns="45720" rIns="91440" bIns="45720" rtlCol="0" anchor="t">
            <a:normAutofit fontScale="92500" lnSpcReduction="20000"/>
          </a:bodyPr>
          <a:lstStyle/>
          <a:p>
            <a:pPr marL="0" indent="0">
              <a:buNone/>
            </a:pPr>
            <a:r>
              <a:rPr lang="en-AU" dirty="0"/>
              <a:t>2. The defence of Voluntary assumption of risk</a:t>
            </a:r>
            <a:endParaRPr lang="en-GB" dirty="0"/>
          </a:p>
          <a:p>
            <a:r>
              <a:rPr lang="en-AU" b="1" dirty="0"/>
              <a:t>Rule:</a:t>
            </a:r>
            <a:r>
              <a:rPr lang="en-AU" dirty="0"/>
              <a:t>  A defendant may escape liability by establishing that the plaintiff freely and voluntarily assumed the risk of injury from the defendant’s negligence:  </a:t>
            </a:r>
            <a:r>
              <a:rPr lang="en-AU" b="1" i="1" dirty="0"/>
              <a:t>Scanlon v American Cigarette Co.  </a:t>
            </a:r>
            <a:endParaRPr lang="en-GB" sz="3600" dirty="0"/>
          </a:p>
          <a:p>
            <a:pPr lvl="0"/>
            <a:r>
              <a:rPr lang="en-AU" dirty="0"/>
              <a:t>The defendant must prove that:</a:t>
            </a:r>
            <a:endParaRPr lang="en-GB" sz="3600" dirty="0"/>
          </a:p>
          <a:p>
            <a:pPr lvl="1"/>
            <a:r>
              <a:rPr lang="en-AU" dirty="0"/>
              <a:t>The plaintiff had full knowledge and appreciation of the risk. </a:t>
            </a:r>
            <a:endParaRPr lang="en-GB" sz="3200" dirty="0"/>
          </a:p>
          <a:p>
            <a:pPr lvl="1"/>
            <a:r>
              <a:rPr lang="en-AU" dirty="0"/>
              <a:t>The plaintiff freely and willingly agreed to encounter the risk. </a:t>
            </a:r>
            <a:endParaRPr lang="en-GB" sz="3600" dirty="0"/>
          </a:p>
          <a:p>
            <a:pPr lvl="0"/>
            <a:r>
              <a:rPr lang="en-AU" dirty="0"/>
              <a:t>Requires knowledge of the risk and voluntary action.</a:t>
            </a:r>
            <a:endParaRPr lang="en-GB" sz="3600" dirty="0"/>
          </a:p>
          <a:p>
            <a:pPr lvl="0"/>
            <a:r>
              <a:rPr lang="en-AU" dirty="0"/>
              <a:t>This means that the Plaintiff had full knowledge of the risky action, but still decided to go ahead and take the risk. </a:t>
            </a:r>
          </a:p>
          <a:p>
            <a:r>
              <a:rPr lang="en-AU" i="1" dirty="0"/>
              <a:t>Civil Liabilities Act 2002 </a:t>
            </a:r>
            <a:r>
              <a:rPr lang="en-AU" dirty="0"/>
              <a:t>(NSW):  </a:t>
            </a:r>
            <a:r>
              <a:rPr lang="en-AU" b="1" dirty="0"/>
              <a:t>s. 5G (Voluntary Assumption of Risk)</a:t>
            </a:r>
            <a:r>
              <a:rPr lang="en-AU" dirty="0"/>
              <a:t>:  This section stipulates that if the risk of harm is obvious to the plaintiff, the plaintiff is presumed to have been aware of the risk.  </a:t>
            </a:r>
            <a:endParaRPr lang="en-GB" dirty="0"/>
          </a:p>
          <a:p>
            <a:pPr lvl="0"/>
            <a:endParaRPr lang="en-GB" sz="3600" dirty="0"/>
          </a:p>
          <a:p>
            <a:endParaRPr lang="en-GB" sz="3600"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9123561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normAutofit fontScale="90000"/>
          </a:bodyPr>
          <a:lstStyle/>
          <a:p>
            <a:pPr algn="ctr"/>
            <a:br>
              <a:rPr lang="en-US" dirty="0"/>
            </a:br>
            <a:r>
              <a:rPr lang="en-US" b="1" dirty="0"/>
              <a:t>Negligence</a:t>
            </a:r>
            <a:br>
              <a:rPr lang="en-US" dirty="0"/>
            </a:br>
            <a:endParaRPr lang="en-US" b="1" dirty="0">
              <a:latin typeface="Calibri Light"/>
              <a:cs typeface="Calibri Light"/>
            </a:endParaRPr>
          </a:p>
        </p:txBody>
      </p:sp>
      <p:sp>
        <p:nvSpPr>
          <p:cNvPr id="3" name="Subtitle 2"/>
          <p:cNvSpPr>
            <a:spLocks noGrp="1"/>
          </p:cNvSpPr>
          <p:nvPr>
            <p:ph idx="1"/>
          </p:nvPr>
        </p:nvSpPr>
        <p:spPr>
          <a:xfrm>
            <a:off x="799011" y="1007165"/>
            <a:ext cx="10515600" cy="4886769"/>
          </a:xfrm>
        </p:spPr>
        <p:txBody>
          <a:bodyPr vert="horz" lIns="91440" tIns="45720" rIns="91440" bIns="45720" rtlCol="0" anchor="t">
            <a:normAutofit/>
          </a:bodyPr>
          <a:lstStyle/>
          <a:p>
            <a:pPr marL="0" indent="0">
              <a:buNone/>
            </a:pPr>
            <a:r>
              <a:rPr lang="en-US" dirty="0"/>
              <a:t>Those working within the legal profession have a duty to act in the clients’ best interests – this is referred to as a fiduciary duty. This duty includes the following responsibilities:</a:t>
            </a:r>
          </a:p>
          <a:p>
            <a:pPr marL="0" indent="0">
              <a:buNone/>
            </a:pPr>
            <a:endParaRPr lang="en-US" dirty="0"/>
          </a:p>
          <a:p>
            <a:pPr lvl="0"/>
            <a:r>
              <a:rPr lang="en-AU" dirty="0"/>
              <a:t>Duty to act competently </a:t>
            </a:r>
          </a:p>
          <a:p>
            <a:pPr lvl="0"/>
            <a:r>
              <a:rPr lang="en-AU" dirty="0"/>
              <a:t>Duty to act promptly</a:t>
            </a:r>
            <a:endParaRPr lang="en-GB" dirty="0"/>
          </a:p>
          <a:p>
            <a:pPr lvl="0"/>
            <a:r>
              <a:rPr lang="en-AU" dirty="0"/>
              <a:t>Duty to </a:t>
            </a:r>
            <a:r>
              <a:rPr lang="en-US" dirty="0"/>
              <a:t>communicate</a:t>
            </a:r>
            <a:endParaRPr lang="en-GB" dirty="0"/>
          </a:p>
          <a:p>
            <a:pPr lvl="0"/>
            <a:r>
              <a:rPr lang="en-AU" dirty="0"/>
              <a:t>Duty of confidentiality</a:t>
            </a:r>
            <a:endParaRPr lang="en-GB" dirty="0"/>
          </a:p>
          <a:p>
            <a:pPr lvl="0"/>
            <a:r>
              <a:rPr lang="en-AU" dirty="0"/>
              <a:t>Duty not to act where there is a conflict of interest</a:t>
            </a:r>
            <a:endParaRPr lang="en-GB" dirty="0"/>
          </a:p>
          <a:p>
            <a:pPr marL="0" indent="0">
              <a:buNone/>
            </a:pPr>
            <a:endParaRPr lang="en-US" dirty="0"/>
          </a:p>
          <a:p>
            <a:pPr marL="0" indent="0">
              <a:buNone/>
            </a:pPr>
            <a:endParaRPr lang="en-US" dirty="0"/>
          </a:p>
          <a:p>
            <a:pPr marL="0" indent="0">
              <a:buNone/>
            </a:pPr>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normAutofit fontScale="90000"/>
          </a:bodyPr>
          <a:lstStyle/>
          <a:p>
            <a:pPr algn="ctr"/>
            <a:br>
              <a:rPr lang="en-US" dirty="0"/>
            </a:br>
            <a:r>
              <a:rPr lang="en-US" b="1" dirty="0"/>
              <a:t>Negligence</a:t>
            </a:r>
            <a:br>
              <a:rPr lang="en-US" dirty="0"/>
            </a:br>
            <a:endParaRPr lang="en-US" b="1" dirty="0">
              <a:latin typeface="Calibri Light"/>
              <a:cs typeface="Calibri Light"/>
            </a:endParaRPr>
          </a:p>
        </p:txBody>
      </p:sp>
      <p:sp>
        <p:nvSpPr>
          <p:cNvPr id="3" name="Subtitle 2"/>
          <p:cNvSpPr>
            <a:spLocks noGrp="1"/>
          </p:cNvSpPr>
          <p:nvPr>
            <p:ph idx="1"/>
          </p:nvPr>
        </p:nvSpPr>
        <p:spPr>
          <a:xfrm>
            <a:off x="799011" y="1007165"/>
            <a:ext cx="10515600" cy="4886769"/>
          </a:xfrm>
        </p:spPr>
        <p:txBody>
          <a:bodyPr vert="horz" lIns="91440" tIns="45720" rIns="91440" bIns="45720" rtlCol="0" anchor="t">
            <a:normAutofit/>
          </a:bodyPr>
          <a:lstStyle/>
          <a:p>
            <a:pPr>
              <a:buFont typeface="Wingdings" panose="05000000000000000000" pitchFamily="2" charset="2"/>
              <a:buChar char="Ø"/>
            </a:pPr>
            <a:r>
              <a:rPr lang="en-AU" dirty="0"/>
              <a:t>There are a number of frameworks that determine the roles and responsibilities of legal professionals when providing services to clients. For example:</a:t>
            </a:r>
          </a:p>
          <a:p>
            <a:pPr>
              <a:buFont typeface="Wingdings" panose="05000000000000000000" pitchFamily="2" charset="2"/>
              <a:buChar char="Ø"/>
            </a:pPr>
            <a:endParaRPr lang="en-GB" dirty="0"/>
          </a:p>
          <a:p>
            <a:pPr lvl="0"/>
            <a:r>
              <a:rPr lang="en-AU" dirty="0"/>
              <a:t>Organisational codes of conduct and policies (workplace)</a:t>
            </a:r>
            <a:endParaRPr lang="en-GB" dirty="0"/>
          </a:p>
          <a:p>
            <a:pPr lvl="0"/>
            <a:r>
              <a:rPr lang="en-AU" dirty="0"/>
              <a:t>Statutory codes (e.g. </a:t>
            </a:r>
            <a:r>
              <a:rPr lang="en-AU" i="1" dirty="0"/>
              <a:t>Legal Profession Uniform Act 2015</a:t>
            </a:r>
            <a:r>
              <a:rPr lang="en-AU" dirty="0"/>
              <a:t>)</a:t>
            </a:r>
          </a:p>
          <a:p>
            <a:pPr lvl="0"/>
            <a:r>
              <a:rPr lang="en-AU" dirty="0"/>
              <a:t>Non-statutory professional standards (e.g. Australian Solicitors Conduct Rules 2011) </a:t>
            </a:r>
          </a:p>
          <a:p>
            <a:pPr lvl="0"/>
            <a:r>
              <a:rPr lang="en-AU" dirty="0"/>
              <a:t>Legislation (e.g. </a:t>
            </a:r>
            <a:r>
              <a:rPr lang="en-AU" i="1" dirty="0"/>
              <a:t>Civil Liability Act 2002 </a:t>
            </a:r>
            <a:r>
              <a:rPr lang="en-AU" dirty="0"/>
              <a:t>(NSW))</a:t>
            </a:r>
          </a:p>
          <a:p>
            <a:pPr lvl="0"/>
            <a:r>
              <a:rPr lang="en-AU" dirty="0"/>
              <a:t>Common-law</a:t>
            </a:r>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3417224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normAutofit fontScale="90000"/>
          </a:bodyPr>
          <a:lstStyle/>
          <a:p>
            <a:pPr algn="ctr"/>
            <a:br>
              <a:rPr lang="en-US" dirty="0"/>
            </a:br>
            <a:r>
              <a:rPr lang="en-US" b="1" dirty="0"/>
              <a:t>Negligence</a:t>
            </a:r>
            <a:br>
              <a:rPr lang="en-US" dirty="0"/>
            </a:br>
            <a:endParaRPr lang="en-US" b="1" dirty="0">
              <a:latin typeface="Calibri Light"/>
              <a:cs typeface="Calibri Light"/>
            </a:endParaRPr>
          </a:p>
        </p:txBody>
      </p:sp>
      <p:sp>
        <p:nvSpPr>
          <p:cNvPr id="3" name="Subtitle 2"/>
          <p:cNvSpPr>
            <a:spLocks noGrp="1"/>
          </p:cNvSpPr>
          <p:nvPr>
            <p:ph idx="1"/>
          </p:nvPr>
        </p:nvSpPr>
        <p:spPr>
          <a:xfrm>
            <a:off x="799011" y="1007165"/>
            <a:ext cx="10515600" cy="4886769"/>
          </a:xfrm>
        </p:spPr>
        <p:txBody>
          <a:bodyPr vert="horz" lIns="91440" tIns="45720" rIns="91440" bIns="45720" rtlCol="0" anchor="t">
            <a:normAutofit fontScale="92500" lnSpcReduction="10000"/>
          </a:bodyPr>
          <a:lstStyle/>
          <a:p>
            <a:pPr marL="0" indent="0">
              <a:buNone/>
            </a:pPr>
            <a:r>
              <a:rPr lang="en-AU" b="1" dirty="0"/>
              <a:t>Competence</a:t>
            </a:r>
          </a:p>
          <a:p>
            <a:pPr marL="0" indent="0">
              <a:buNone/>
            </a:pPr>
            <a:r>
              <a:rPr lang="en-AU" u="sng" dirty="0"/>
              <a:t>Common Law</a:t>
            </a:r>
          </a:p>
          <a:p>
            <a:pPr marL="0" indent="0">
              <a:buNone/>
            </a:pPr>
            <a:r>
              <a:rPr lang="en-AU" dirty="0"/>
              <a:t>The general standard of care for those practising law is to exercise the care, skill or diligence which would be expected of a reasonably competent legal practitioner under similar circumstances.</a:t>
            </a:r>
          </a:p>
          <a:p>
            <a:pPr marL="0" indent="0">
              <a:buNone/>
            </a:pPr>
            <a:r>
              <a:rPr lang="en-AU" u="sng" dirty="0"/>
              <a:t>Statute</a:t>
            </a:r>
          </a:p>
          <a:p>
            <a:pPr marL="0" indent="0">
              <a:buNone/>
            </a:pPr>
            <a:r>
              <a:rPr lang="en-AU" i="1" dirty="0"/>
              <a:t>Civil Liability Act 2002 </a:t>
            </a:r>
            <a:r>
              <a:rPr lang="en-AU" dirty="0"/>
              <a:t>(NSW) s. 5O Standard of Care for Professionals</a:t>
            </a:r>
          </a:p>
          <a:p>
            <a:pPr marL="0" indent="0">
              <a:buNone/>
            </a:pPr>
            <a:r>
              <a:rPr lang="en-US" dirty="0"/>
              <a:t>  (1)     A professional is not negligent in providing a professional service if it is established that the professional acted in a manner that (at the time the service was provided) was widely accepted in Australia by a significant number of respected practitioners in the field as competent professional practice in the circumstances (</a:t>
            </a:r>
            <a:r>
              <a:rPr lang="en-US" b="1" dirty="0"/>
              <a:t>peer professional opinion</a:t>
            </a:r>
            <a:r>
              <a:rPr lang="en-US" dirty="0"/>
              <a:t>).</a:t>
            </a:r>
            <a:endParaRPr lang="en-GB" dirty="0"/>
          </a:p>
          <a:p>
            <a:pPr marL="0" indent="0">
              <a:buNone/>
            </a:pPr>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3508671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normAutofit fontScale="90000"/>
          </a:bodyPr>
          <a:lstStyle/>
          <a:p>
            <a:pPr algn="ctr"/>
            <a:br>
              <a:rPr lang="en-US" dirty="0"/>
            </a:br>
            <a:r>
              <a:rPr lang="en-US" b="1" dirty="0"/>
              <a:t>Negligence</a:t>
            </a:r>
            <a:br>
              <a:rPr lang="en-US" dirty="0"/>
            </a:br>
            <a:endParaRPr lang="en-US" b="1" dirty="0">
              <a:latin typeface="Calibri Light"/>
              <a:cs typeface="Calibri Light"/>
            </a:endParaRPr>
          </a:p>
        </p:txBody>
      </p:sp>
      <p:sp>
        <p:nvSpPr>
          <p:cNvPr id="3" name="Subtitle 2"/>
          <p:cNvSpPr>
            <a:spLocks noGrp="1"/>
          </p:cNvSpPr>
          <p:nvPr>
            <p:ph idx="1"/>
          </p:nvPr>
        </p:nvSpPr>
        <p:spPr>
          <a:xfrm>
            <a:off x="799011" y="1007165"/>
            <a:ext cx="10515600" cy="4886769"/>
          </a:xfrm>
        </p:spPr>
        <p:txBody>
          <a:bodyPr vert="horz" lIns="91440" tIns="45720" rIns="91440" bIns="45720" rtlCol="0" anchor="t">
            <a:normAutofit lnSpcReduction="10000"/>
          </a:bodyPr>
          <a:lstStyle/>
          <a:p>
            <a:pPr marL="0" indent="0">
              <a:buNone/>
            </a:pPr>
            <a:r>
              <a:rPr lang="en-US" b="1" dirty="0"/>
              <a:t>Fiduciary Duty</a:t>
            </a:r>
          </a:p>
          <a:p>
            <a:pPr marL="0" indent="0">
              <a:buNone/>
            </a:pPr>
            <a:endParaRPr lang="en-US" b="1" dirty="0"/>
          </a:p>
          <a:p>
            <a:pPr>
              <a:buFont typeface="Wingdings" panose="05000000000000000000" pitchFamily="2" charset="2"/>
              <a:buChar char="Ø"/>
            </a:pPr>
            <a:r>
              <a:rPr lang="en-US" dirty="0"/>
              <a:t>Some professionals are held to a higher standard of care to their clients than others </a:t>
            </a:r>
            <a:r>
              <a:rPr lang="en-AU" dirty="0"/>
              <a:t>and have an obligation to act for the client’s benefit.</a:t>
            </a:r>
            <a:r>
              <a:rPr lang="en-US" dirty="0"/>
              <a:t> This is referred to as a fiduciary duty and applies to lawyer/client relationship.</a:t>
            </a:r>
          </a:p>
          <a:p>
            <a:pPr marL="0" indent="0">
              <a:buNone/>
            </a:pPr>
            <a:endParaRPr lang="en-US" dirty="0"/>
          </a:p>
          <a:p>
            <a:pPr lvl="0"/>
            <a:r>
              <a:rPr lang="en-AU" dirty="0"/>
              <a:t>A fiduciary is an individual in whom another (the client) has placed their trust and confidence to manage and protect property or money.</a:t>
            </a:r>
          </a:p>
          <a:p>
            <a:pPr lvl="0"/>
            <a:r>
              <a:rPr lang="en-AU" dirty="0"/>
              <a:t>If a lawyers breaches their fiduciary duty to a client, this can result in professional negligence or professional misconduct.</a:t>
            </a:r>
            <a:endParaRPr lang="en-GB" dirty="0"/>
          </a:p>
          <a:p>
            <a:pPr marL="0" indent="0">
              <a:buNone/>
            </a:pPr>
            <a:endParaRPr lang="en-US" dirty="0"/>
          </a:p>
          <a:p>
            <a:pPr marL="0" indent="0">
              <a:buNone/>
            </a:pPr>
            <a:endParaRPr lang="en-US" dirty="0"/>
          </a:p>
          <a:p>
            <a:pPr marL="0" indent="0">
              <a:buNone/>
            </a:pPr>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0093055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normAutofit fontScale="90000"/>
          </a:bodyPr>
          <a:lstStyle/>
          <a:p>
            <a:pPr algn="ctr"/>
            <a:br>
              <a:rPr lang="en-US" dirty="0"/>
            </a:br>
            <a:r>
              <a:rPr lang="en-US" b="1" dirty="0"/>
              <a:t>Negligence</a:t>
            </a:r>
            <a:br>
              <a:rPr lang="en-US" dirty="0"/>
            </a:br>
            <a:endParaRPr lang="en-US" b="1" dirty="0">
              <a:latin typeface="Calibri Light"/>
              <a:cs typeface="Calibri Light"/>
            </a:endParaRPr>
          </a:p>
        </p:txBody>
      </p:sp>
      <p:sp>
        <p:nvSpPr>
          <p:cNvPr id="3" name="Subtitle 2"/>
          <p:cNvSpPr>
            <a:spLocks noGrp="1"/>
          </p:cNvSpPr>
          <p:nvPr>
            <p:ph idx="1"/>
          </p:nvPr>
        </p:nvSpPr>
        <p:spPr>
          <a:xfrm>
            <a:off x="799011" y="1007165"/>
            <a:ext cx="10515600" cy="4886769"/>
          </a:xfrm>
        </p:spPr>
        <p:txBody>
          <a:bodyPr vert="horz" lIns="91440" tIns="45720" rIns="91440" bIns="45720" rtlCol="0" anchor="t">
            <a:normAutofit fontScale="92500" lnSpcReduction="10000"/>
          </a:bodyPr>
          <a:lstStyle/>
          <a:p>
            <a:pPr>
              <a:buFont typeface="Wingdings" panose="05000000000000000000" pitchFamily="2" charset="2"/>
              <a:buChar char="Ø"/>
            </a:pPr>
            <a:r>
              <a:rPr lang="en-AU" dirty="0"/>
              <a:t>Civil negligence falls under the law of Torts (distinct from criminal negligence)</a:t>
            </a:r>
            <a:endParaRPr lang="en-US" dirty="0"/>
          </a:p>
          <a:p>
            <a:r>
              <a:rPr lang="en-US" dirty="0"/>
              <a:t>A tort is a legal wrong which one person or entity (the tortfeasor) commits against another person or entity and for which the usual remedy is an award of damages (compensation)</a:t>
            </a:r>
          </a:p>
          <a:p>
            <a:r>
              <a:rPr lang="en-US" dirty="0"/>
              <a:t>The law of torts protects people from wrongful conduct by others and give claimants a right to sue for compensation or possibly an injunction to restrain the conduct. </a:t>
            </a:r>
          </a:p>
          <a:p>
            <a:r>
              <a:rPr lang="en-US" dirty="0"/>
              <a:t>Although a tort may also amount to a crime, claims in tort are civil claims generally brought by people seeking compensation from the tortfeasor for injury or loss.</a:t>
            </a:r>
          </a:p>
          <a:p>
            <a:r>
              <a:rPr lang="en-US" dirty="0"/>
              <a:t> Standard of proof is ‘on the balance of probabilities’</a:t>
            </a:r>
          </a:p>
          <a:p>
            <a:r>
              <a:rPr lang="en-US" dirty="0"/>
              <a:t>Tort law is a mix of common law and statutory law.</a:t>
            </a:r>
          </a:p>
          <a:p>
            <a:pPr marL="0" indent="0">
              <a:buNone/>
            </a:pPr>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4237929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normAutofit fontScale="90000"/>
          </a:bodyPr>
          <a:lstStyle/>
          <a:p>
            <a:pPr algn="ctr"/>
            <a:br>
              <a:rPr lang="en-US" dirty="0"/>
            </a:br>
            <a:r>
              <a:rPr lang="en-US" b="1" dirty="0"/>
              <a:t>Negligence</a:t>
            </a:r>
            <a:br>
              <a:rPr lang="en-US" dirty="0"/>
            </a:br>
            <a:endParaRPr lang="en-US" b="1" dirty="0">
              <a:latin typeface="Calibri Light"/>
              <a:cs typeface="Calibri Light"/>
            </a:endParaRPr>
          </a:p>
        </p:txBody>
      </p:sp>
      <p:sp>
        <p:nvSpPr>
          <p:cNvPr id="3" name="Subtitle 2"/>
          <p:cNvSpPr>
            <a:spLocks noGrp="1"/>
          </p:cNvSpPr>
          <p:nvPr>
            <p:ph idx="1"/>
          </p:nvPr>
        </p:nvSpPr>
        <p:spPr>
          <a:xfrm>
            <a:off x="799011" y="1007165"/>
            <a:ext cx="10515600" cy="4886769"/>
          </a:xfrm>
        </p:spPr>
        <p:txBody>
          <a:bodyPr vert="horz" lIns="91440" tIns="45720" rIns="91440" bIns="45720" rtlCol="0" anchor="t">
            <a:normAutofit/>
          </a:bodyPr>
          <a:lstStyle/>
          <a:p>
            <a:pPr>
              <a:buFont typeface="Wingdings" panose="05000000000000000000" pitchFamily="2" charset="2"/>
              <a:buChar char="Ø"/>
            </a:pPr>
            <a:r>
              <a:rPr lang="en-AU" b="1" dirty="0"/>
              <a:t>What is negligence?</a:t>
            </a:r>
          </a:p>
          <a:p>
            <a:r>
              <a:rPr lang="en-AU" dirty="0"/>
              <a:t>Legally speaking, negligence is a failure to take reasonable care to avoid foreseeable harm to other people or their property. </a:t>
            </a:r>
          </a:p>
          <a:p>
            <a:r>
              <a:rPr lang="en-AU" dirty="0"/>
              <a:t>Therefore negligence may result in a legal practice from a ‘failure to exercise the degree of care and skill that could reasonably be expected in the circumstances from someone with the particular profession’s training, skill and experience’.</a:t>
            </a:r>
            <a:endParaRPr lang="en-GB" dirty="0"/>
          </a:p>
          <a:p>
            <a:pPr marL="0" indent="0">
              <a:buNone/>
            </a:pPr>
            <a:endParaRPr lang="en-US" dirty="0"/>
          </a:p>
          <a:p>
            <a:pPr marL="0" indent="0">
              <a:buNone/>
            </a:pPr>
            <a:endParaRPr lang="en-US" dirty="0"/>
          </a:p>
          <a:p>
            <a:pPr marL="0" indent="0">
              <a:buNone/>
            </a:pPr>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938405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normAutofit fontScale="90000"/>
          </a:bodyPr>
          <a:lstStyle/>
          <a:p>
            <a:pPr algn="ctr"/>
            <a:br>
              <a:rPr lang="en-US" dirty="0"/>
            </a:br>
            <a:r>
              <a:rPr lang="en-US" b="1" dirty="0"/>
              <a:t>Negligence</a:t>
            </a:r>
            <a:br>
              <a:rPr lang="en-US" dirty="0"/>
            </a:br>
            <a:endParaRPr lang="en-US" b="1" dirty="0">
              <a:latin typeface="Calibri Light"/>
              <a:cs typeface="Calibri Light"/>
            </a:endParaRPr>
          </a:p>
        </p:txBody>
      </p:sp>
      <p:sp>
        <p:nvSpPr>
          <p:cNvPr id="3" name="Subtitle 2"/>
          <p:cNvSpPr>
            <a:spLocks noGrp="1"/>
          </p:cNvSpPr>
          <p:nvPr>
            <p:ph idx="1"/>
          </p:nvPr>
        </p:nvSpPr>
        <p:spPr>
          <a:xfrm>
            <a:off x="799011" y="940904"/>
            <a:ext cx="10515600" cy="4953030"/>
          </a:xfrm>
        </p:spPr>
        <p:txBody>
          <a:bodyPr vert="horz" lIns="91440" tIns="45720" rIns="91440" bIns="45720" rtlCol="0" anchor="t">
            <a:normAutofit/>
          </a:bodyPr>
          <a:lstStyle/>
          <a:p>
            <a:pPr>
              <a:buFont typeface="Wingdings" panose="05000000000000000000" pitchFamily="2" charset="2"/>
              <a:buChar char="Ø"/>
            </a:pPr>
            <a:r>
              <a:rPr lang="en-AU" b="1" dirty="0"/>
              <a:t>Elements of Negligence</a:t>
            </a:r>
          </a:p>
          <a:p>
            <a:endParaRPr lang="en-GB" b="1" u="sng" dirty="0"/>
          </a:p>
          <a:p>
            <a:pPr marL="457200" lvl="1" indent="0">
              <a:buNone/>
            </a:pPr>
            <a:r>
              <a:rPr lang="en-AU" dirty="0"/>
              <a:t>1. Defendant owed a duty of care to the plaintiff to take reasonable care to prevent him/her from suffering injury, loss or damage.</a:t>
            </a:r>
            <a:endParaRPr lang="en-GB" dirty="0"/>
          </a:p>
          <a:p>
            <a:pPr marL="457200" lvl="1" indent="0">
              <a:buNone/>
            </a:pPr>
            <a:r>
              <a:rPr lang="en-AU" dirty="0"/>
              <a:t>2. There was a breach of the duty of care by failing to adhere to the standard of care expected.</a:t>
            </a:r>
            <a:endParaRPr lang="en-GB" dirty="0"/>
          </a:p>
          <a:p>
            <a:pPr marL="457200" lvl="1" indent="0">
              <a:buNone/>
            </a:pPr>
            <a:r>
              <a:rPr lang="en-AU" dirty="0"/>
              <a:t>3. The breach of duty caused damage to the plaintiff and damage that was of a kind which was reasonably foreseeable (i.e. was not too remote)</a:t>
            </a:r>
            <a:endParaRPr lang="en-GB" dirty="0"/>
          </a:p>
          <a:p>
            <a:r>
              <a:rPr lang="en-AU" sz="2400" dirty="0"/>
              <a:t>These principles were laid down in the English case of </a:t>
            </a:r>
            <a:r>
              <a:rPr lang="en-AU" sz="2400" i="1" dirty="0"/>
              <a:t>Donoghue v Stevenson </a:t>
            </a:r>
            <a:r>
              <a:rPr lang="en-AU" sz="2400" dirty="0"/>
              <a:t>[1932] and were adopted in Australian law in </a:t>
            </a:r>
            <a:r>
              <a:rPr lang="en-AU" sz="2400" i="1" dirty="0"/>
              <a:t>Grant v Australian Knitting Mills </a:t>
            </a:r>
            <a:r>
              <a:rPr lang="en-AU" sz="2400" dirty="0"/>
              <a:t>in 1933 by the High Court. </a:t>
            </a:r>
            <a:endParaRPr lang="en-GB" sz="2400"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21347472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767</TotalTime>
  <Words>2115</Words>
  <Application>Microsoft Office PowerPoint</Application>
  <PresentationFormat>Widescreen</PresentationFormat>
  <Paragraphs>141</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Abadi Extra Light</vt:lpstr>
      <vt:lpstr>Arial</vt:lpstr>
      <vt:lpstr>Calibri</vt:lpstr>
      <vt:lpstr>Calibri Light</vt:lpstr>
      <vt:lpstr>Wingdings</vt:lpstr>
      <vt:lpstr>office theme</vt:lpstr>
      <vt:lpstr>10861NAT Diploma of Aboriginal and Torres Strait Islander Legal Advocacy</vt:lpstr>
      <vt:lpstr>Acknowledgement of Country</vt:lpstr>
      <vt:lpstr> Negligence </vt:lpstr>
      <vt:lpstr> Negligence </vt:lpstr>
      <vt:lpstr> Negligence </vt:lpstr>
      <vt:lpstr> Negligence </vt:lpstr>
      <vt:lpstr> Negligence </vt:lpstr>
      <vt:lpstr> Negligence </vt:lpstr>
      <vt:lpstr> Negligence </vt:lpstr>
      <vt:lpstr> Negligence </vt:lpstr>
      <vt:lpstr> Negligence </vt:lpstr>
      <vt:lpstr> Negligence </vt:lpstr>
      <vt:lpstr> Negligence </vt:lpstr>
      <vt:lpstr> Negligence </vt:lpstr>
      <vt:lpstr> Negligence </vt:lpstr>
      <vt:lpstr> Negligence </vt:lpstr>
      <vt:lpstr> Negligence </vt:lpstr>
      <vt:lpstr> Negligence </vt:lpstr>
      <vt:lpstr> Negligence </vt:lpstr>
      <vt:lpstr> Negligence </vt:lpstr>
      <vt:lpstr> Negligence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Judy</dc:creator>
  <cp:lastModifiedBy>Judy</cp:lastModifiedBy>
  <cp:revision>154</cp:revision>
  <dcterms:created xsi:type="dcterms:W3CDTF">2022-02-20T22:33:12Z</dcterms:created>
  <dcterms:modified xsi:type="dcterms:W3CDTF">2024-04-03T07:48:43Z</dcterms:modified>
</cp:coreProperties>
</file>